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diagrams/layout5.xml" ContentType="application/vnd.openxmlformats-officedocument.drawingml.diagramLayout+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glb" ContentType="model/gltf.binary"/>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diagrams/data5.xml" ContentType="application/vnd.openxmlformats-officedocument.drawingml.diagramData+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9"/>
  </p:notesMasterIdLst>
  <p:sldIdLst>
    <p:sldId id="355" r:id="rId2"/>
    <p:sldId id="567" r:id="rId3"/>
    <p:sldId id="568" r:id="rId4"/>
    <p:sldId id="569" r:id="rId5"/>
    <p:sldId id="671" r:id="rId6"/>
    <p:sldId id="670" r:id="rId7"/>
    <p:sldId id="669" r:id="rId8"/>
    <p:sldId id="672" r:id="rId9"/>
    <p:sldId id="673" r:id="rId10"/>
    <p:sldId id="675" r:id="rId11"/>
    <p:sldId id="674" r:id="rId12"/>
    <p:sldId id="676" r:id="rId13"/>
    <p:sldId id="784" r:id="rId14"/>
    <p:sldId id="677" r:id="rId15"/>
    <p:sldId id="721" r:id="rId16"/>
    <p:sldId id="722" r:id="rId17"/>
    <p:sldId id="678" r:id="rId18"/>
    <p:sldId id="680" r:id="rId19"/>
    <p:sldId id="683" r:id="rId20"/>
    <p:sldId id="685" r:id="rId21"/>
    <p:sldId id="684" r:id="rId22"/>
    <p:sldId id="686" r:id="rId23"/>
    <p:sldId id="687" r:id="rId24"/>
    <p:sldId id="689" r:id="rId25"/>
    <p:sldId id="785" r:id="rId26"/>
    <p:sldId id="690" r:id="rId27"/>
    <p:sldId id="786" r:id="rId28"/>
    <p:sldId id="691" r:id="rId29"/>
    <p:sldId id="692" r:id="rId30"/>
    <p:sldId id="693" r:id="rId31"/>
    <p:sldId id="694" r:id="rId32"/>
    <p:sldId id="696" r:id="rId33"/>
    <p:sldId id="697" r:id="rId34"/>
    <p:sldId id="698" r:id="rId35"/>
    <p:sldId id="787" r:id="rId36"/>
    <p:sldId id="788" r:id="rId37"/>
    <p:sldId id="699" r:id="rId38"/>
    <p:sldId id="700" r:id="rId39"/>
    <p:sldId id="701" r:id="rId40"/>
    <p:sldId id="703" r:id="rId41"/>
    <p:sldId id="712" r:id="rId42"/>
    <p:sldId id="713" r:id="rId43"/>
    <p:sldId id="715" r:id="rId44"/>
    <p:sldId id="716" r:id="rId45"/>
    <p:sldId id="718" r:id="rId46"/>
    <p:sldId id="717" r:id="rId47"/>
    <p:sldId id="719" r:id="rId48"/>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3009" autoAdjust="0"/>
    <p:restoredTop sz="72517" autoAdjust="0"/>
  </p:normalViewPr>
  <p:slideViewPr>
    <p:cSldViewPr snapToGrid="0" snapToObjects="1">
      <p:cViewPr varScale="1">
        <p:scale>
          <a:sx n="67" d="100"/>
          <a:sy n="67" d="100"/>
        </p:scale>
        <p:origin x="-102" y="-276"/>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sz="2800" b="1" dirty="0"/>
            <a:t>Sa lloje të provave elektronike të të dhënave ekzistojnë dhe a mund t'i përmendni ato:</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sz="2800"/>
            <a:t>a.) 3?</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sq-AL" sz="2800"/>
            <a:t>b.) 4?</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sq-AL" sz="2800"/>
            <a:t>c.) 5?</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C2DC94A-F46E-4809-A556-37C0BBA51067}" type="doc">
      <dgm:prSet loTypeId="urn:microsoft.com/office/officeart/2008/layout/RadialCluster" loCatId="cycle" qsTypeId="urn:microsoft.com/office/officeart/2005/8/quickstyle/3d3" qsCatId="3D" csTypeId="urn:microsoft.com/office/officeart/2005/8/colors/accent1_2" csCatId="accent1" phldr="1"/>
      <dgm:spPr/>
      <dgm:t>
        <a:bodyPr/>
        <a:lstStyle/>
        <a:p>
          <a:endParaRPr lang="en-GB"/>
        </a:p>
      </dgm:t>
    </dgm:pt>
    <dgm:pt modelId="{D43B8C40-B09F-496C-A11E-9AB196DE8852}">
      <dgm:prSet phldrT="[Text]" custT="1"/>
      <dgm:spPr/>
      <dgm:t>
        <a:bodyPr/>
        <a:lstStyle/>
        <a:p>
          <a:r>
            <a:rPr lang="sq-AL" sz="2000"/>
            <a:t>Prokuroria</a:t>
          </a:r>
        </a:p>
      </dgm:t>
    </dgm:pt>
    <dgm:pt modelId="{DFF318B4-6623-4B79-8021-B55DDC5F5913}" type="parTrans" cxnId="{C0C7F667-BCAF-4C4C-BBD1-69861C3A6D6B}">
      <dgm:prSet/>
      <dgm:spPr/>
      <dgm:t>
        <a:bodyPr/>
        <a:lstStyle/>
        <a:p>
          <a:endParaRPr lang="en-GB"/>
        </a:p>
      </dgm:t>
    </dgm:pt>
    <dgm:pt modelId="{83AE1716-A533-4BAD-90D0-041F7CD5EEA4}" type="sibTrans" cxnId="{C0C7F667-BCAF-4C4C-BBD1-69861C3A6D6B}">
      <dgm:prSet/>
      <dgm:spPr/>
      <dgm:t>
        <a:bodyPr/>
        <a:lstStyle/>
        <a:p>
          <a:endParaRPr lang="en-GB"/>
        </a:p>
      </dgm:t>
    </dgm:pt>
    <dgm:pt modelId="{9CF39C4A-30CA-42B0-8F51-75EF260277FC}">
      <dgm:prSet phldrT="[Text]" custT="1"/>
      <dgm:spPr/>
      <dgm:t>
        <a:bodyPr/>
        <a:lstStyle/>
        <a:p>
          <a:r>
            <a:rPr lang="sq-AL" sz="2400"/>
            <a:t>Policia/AZL</a:t>
          </a:r>
        </a:p>
      </dgm:t>
    </dgm:pt>
    <dgm:pt modelId="{395D9510-08EA-432D-9A00-9294E0BDBA2B}" type="parTrans" cxnId="{C1B80BB4-F9BB-4D8B-826E-9C22386A69BD}">
      <dgm:prSet/>
      <dgm:spPr/>
      <dgm:t>
        <a:bodyPr/>
        <a:lstStyle/>
        <a:p>
          <a:endParaRPr lang="en-GB"/>
        </a:p>
      </dgm:t>
    </dgm:pt>
    <dgm:pt modelId="{DB59FA91-CE6B-4BFC-93A0-B654BED5A30B}" type="sibTrans" cxnId="{C1B80BB4-F9BB-4D8B-826E-9C22386A69BD}">
      <dgm:prSet/>
      <dgm:spPr/>
      <dgm:t>
        <a:bodyPr/>
        <a:lstStyle/>
        <a:p>
          <a:endParaRPr lang="en-GB"/>
        </a:p>
      </dgm:t>
    </dgm:pt>
    <dgm:pt modelId="{9FFE1DC2-7997-45EF-B054-D9C101A58696}">
      <dgm:prSet phldrT="[Text]"/>
      <dgm:spPr/>
      <dgm:t>
        <a:bodyPr/>
        <a:lstStyle/>
        <a:p>
          <a:r>
            <a:rPr lang="sq-AL"/>
            <a:t>Gjykata</a:t>
          </a:r>
        </a:p>
      </dgm:t>
    </dgm:pt>
    <dgm:pt modelId="{A66FDFC0-6D16-4DD6-98C8-29F8AEF8F4CA}" type="parTrans" cxnId="{04192292-C89F-4D48-8DD7-FB01C4BE1EB4}">
      <dgm:prSet/>
      <dgm:spPr/>
      <dgm:t>
        <a:bodyPr/>
        <a:lstStyle/>
        <a:p>
          <a:endParaRPr lang="en-GB"/>
        </a:p>
      </dgm:t>
    </dgm:pt>
    <dgm:pt modelId="{8C87C095-02EA-42BE-9394-5DF2692F7F21}" type="sibTrans" cxnId="{04192292-C89F-4D48-8DD7-FB01C4BE1EB4}">
      <dgm:prSet/>
      <dgm:spPr/>
      <dgm:t>
        <a:bodyPr/>
        <a:lstStyle/>
        <a:p>
          <a:endParaRPr lang="en-GB"/>
        </a:p>
      </dgm:t>
    </dgm:pt>
    <dgm:pt modelId="{3252F450-8240-4917-B119-144A08BE229A}">
      <dgm:prSet phldrT="[Text]" custT="1"/>
      <dgm:spPr/>
      <dgm:t>
        <a:bodyPr/>
        <a:lstStyle/>
        <a:p>
          <a:r>
            <a:rPr lang="sq-AL" sz="1400"/>
            <a:t>Gjyqtari hetues </a:t>
          </a:r>
        </a:p>
      </dgm:t>
    </dgm:pt>
    <dgm:pt modelId="{1A2AEAF1-B9D2-424A-8D47-9B457536792F}" type="parTrans" cxnId="{7624529B-E6C5-438C-89CD-2810B3EF84E3}">
      <dgm:prSet/>
      <dgm:spPr/>
      <dgm:t>
        <a:bodyPr/>
        <a:lstStyle/>
        <a:p>
          <a:endParaRPr lang="en-GB"/>
        </a:p>
      </dgm:t>
    </dgm:pt>
    <dgm:pt modelId="{A3273DCF-25D8-40EE-9F00-79853BAB7E64}" type="sibTrans" cxnId="{7624529B-E6C5-438C-89CD-2810B3EF84E3}">
      <dgm:prSet/>
      <dgm:spPr/>
      <dgm:t>
        <a:bodyPr/>
        <a:lstStyle/>
        <a:p>
          <a:endParaRPr lang="en-GB"/>
        </a:p>
      </dgm:t>
    </dgm:pt>
    <dgm:pt modelId="{B1ED9FE3-0FDE-490A-95F0-24B8C8680FB0}" type="pres">
      <dgm:prSet presAssocID="{BC2DC94A-F46E-4809-A556-37C0BBA51067}" presName="Name0" presStyleCnt="0">
        <dgm:presLayoutVars>
          <dgm:chMax val="1"/>
          <dgm:chPref val="1"/>
          <dgm:dir/>
          <dgm:animOne val="branch"/>
          <dgm:animLvl val="lvl"/>
        </dgm:presLayoutVars>
      </dgm:prSet>
      <dgm:spPr/>
      <dgm:t>
        <a:bodyPr/>
        <a:lstStyle/>
        <a:p>
          <a:endParaRPr lang="en-US"/>
        </a:p>
      </dgm:t>
    </dgm:pt>
    <dgm:pt modelId="{2AC7FB11-42FD-4827-AB09-EA1A48F64086}" type="pres">
      <dgm:prSet presAssocID="{D43B8C40-B09F-496C-A11E-9AB196DE8852}" presName="singleCycle" presStyleCnt="0"/>
      <dgm:spPr/>
    </dgm:pt>
    <dgm:pt modelId="{8E69E85C-938C-4ED1-9ABD-8A0A2496C4D9}" type="pres">
      <dgm:prSet presAssocID="{D43B8C40-B09F-496C-A11E-9AB196DE8852}" presName="singleCenter" presStyleLbl="node1" presStyleIdx="0" presStyleCnt="4">
        <dgm:presLayoutVars>
          <dgm:chMax val="7"/>
          <dgm:chPref val="7"/>
        </dgm:presLayoutVars>
      </dgm:prSet>
      <dgm:spPr/>
      <dgm:t>
        <a:bodyPr/>
        <a:lstStyle/>
        <a:p>
          <a:endParaRPr lang="en-US"/>
        </a:p>
      </dgm:t>
    </dgm:pt>
    <dgm:pt modelId="{D12E1021-53A6-485E-9233-4EDE67BEC917}" type="pres">
      <dgm:prSet presAssocID="{395D9510-08EA-432D-9A00-9294E0BDBA2B}" presName="Name56" presStyleLbl="parChTrans1D2" presStyleIdx="0" presStyleCnt="3"/>
      <dgm:spPr/>
      <dgm:t>
        <a:bodyPr/>
        <a:lstStyle/>
        <a:p>
          <a:endParaRPr lang="en-US"/>
        </a:p>
      </dgm:t>
    </dgm:pt>
    <dgm:pt modelId="{5D1F438F-1B8F-4D2A-A343-2D8B40A9494D}" type="pres">
      <dgm:prSet presAssocID="{9CF39C4A-30CA-42B0-8F51-75EF260277FC}" presName="text0" presStyleLbl="node1" presStyleIdx="1" presStyleCnt="4">
        <dgm:presLayoutVars>
          <dgm:bulletEnabled val="1"/>
        </dgm:presLayoutVars>
      </dgm:prSet>
      <dgm:spPr/>
      <dgm:t>
        <a:bodyPr/>
        <a:lstStyle/>
        <a:p>
          <a:endParaRPr lang="en-US"/>
        </a:p>
      </dgm:t>
    </dgm:pt>
    <dgm:pt modelId="{3778DF30-23E2-4C7D-A959-3BE0EC75CBBD}" type="pres">
      <dgm:prSet presAssocID="{A66FDFC0-6D16-4DD6-98C8-29F8AEF8F4CA}" presName="Name56" presStyleLbl="parChTrans1D2" presStyleIdx="1" presStyleCnt="3"/>
      <dgm:spPr/>
      <dgm:t>
        <a:bodyPr/>
        <a:lstStyle/>
        <a:p>
          <a:endParaRPr lang="en-US"/>
        </a:p>
      </dgm:t>
    </dgm:pt>
    <dgm:pt modelId="{6963355E-90FB-4F2F-8A04-33DF3325C0FF}" type="pres">
      <dgm:prSet presAssocID="{9FFE1DC2-7997-45EF-B054-D9C101A58696}" presName="text0" presStyleLbl="node1" presStyleIdx="2" presStyleCnt="4">
        <dgm:presLayoutVars>
          <dgm:bulletEnabled val="1"/>
        </dgm:presLayoutVars>
      </dgm:prSet>
      <dgm:spPr/>
      <dgm:t>
        <a:bodyPr/>
        <a:lstStyle/>
        <a:p>
          <a:endParaRPr lang="en-US"/>
        </a:p>
      </dgm:t>
    </dgm:pt>
    <dgm:pt modelId="{F950A281-5A65-4A2C-946C-1B2B20A221D8}" type="pres">
      <dgm:prSet presAssocID="{1A2AEAF1-B9D2-424A-8D47-9B457536792F}" presName="Name56" presStyleLbl="parChTrans1D2" presStyleIdx="2" presStyleCnt="3"/>
      <dgm:spPr/>
      <dgm:t>
        <a:bodyPr/>
        <a:lstStyle/>
        <a:p>
          <a:endParaRPr lang="en-US"/>
        </a:p>
      </dgm:t>
    </dgm:pt>
    <dgm:pt modelId="{DD254159-A8A1-4609-AFBB-38BCC8794B5D}" type="pres">
      <dgm:prSet presAssocID="{3252F450-8240-4917-B119-144A08BE229A}" presName="text0" presStyleLbl="node1" presStyleIdx="3" presStyleCnt="4">
        <dgm:presLayoutVars>
          <dgm:bulletEnabled val="1"/>
        </dgm:presLayoutVars>
      </dgm:prSet>
      <dgm:spPr/>
      <dgm:t>
        <a:bodyPr/>
        <a:lstStyle/>
        <a:p>
          <a:endParaRPr lang="en-US"/>
        </a:p>
      </dgm:t>
    </dgm:pt>
  </dgm:ptLst>
  <dgm:cxnLst>
    <dgm:cxn modelId="{7624529B-E6C5-438C-89CD-2810B3EF84E3}" srcId="{D43B8C40-B09F-496C-A11E-9AB196DE8852}" destId="{3252F450-8240-4917-B119-144A08BE229A}" srcOrd="2" destOrd="0" parTransId="{1A2AEAF1-B9D2-424A-8D47-9B457536792F}" sibTransId="{A3273DCF-25D8-40EE-9F00-79853BAB7E64}"/>
    <dgm:cxn modelId="{0B3C9FB8-EF2B-483E-A55C-373BD058998C}" type="presOf" srcId="{BC2DC94A-F46E-4809-A556-37C0BBA51067}" destId="{B1ED9FE3-0FDE-490A-95F0-24B8C8680FB0}" srcOrd="0" destOrd="0" presId="urn:microsoft.com/office/officeart/2008/layout/RadialCluster"/>
    <dgm:cxn modelId="{04192292-C89F-4D48-8DD7-FB01C4BE1EB4}" srcId="{D43B8C40-B09F-496C-A11E-9AB196DE8852}" destId="{9FFE1DC2-7997-45EF-B054-D9C101A58696}" srcOrd="1" destOrd="0" parTransId="{A66FDFC0-6D16-4DD6-98C8-29F8AEF8F4CA}" sibTransId="{8C87C095-02EA-42BE-9394-5DF2692F7F21}"/>
    <dgm:cxn modelId="{E67C86BE-7ADC-461D-AE53-B0F1B8853306}" type="presOf" srcId="{9CF39C4A-30CA-42B0-8F51-75EF260277FC}" destId="{5D1F438F-1B8F-4D2A-A343-2D8B40A9494D}" srcOrd="0" destOrd="0" presId="urn:microsoft.com/office/officeart/2008/layout/RadialCluster"/>
    <dgm:cxn modelId="{6E0ED378-CCD5-46CD-9201-E4F681A017BC}" type="presOf" srcId="{9FFE1DC2-7997-45EF-B054-D9C101A58696}" destId="{6963355E-90FB-4F2F-8A04-33DF3325C0FF}" srcOrd="0" destOrd="0" presId="urn:microsoft.com/office/officeart/2008/layout/RadialCluster"/>
    <dgm:cxn modelId="{632DD17B-FF0E-4ACC-9442-2AC4AD8C48A7}" type="presOf" srcId="{A66FDFC0-6D16-4DD6-98C8-29F8AEF8F4CA}" destId="{3778DF30-23E2-4C7D-A959-3BE0EC75CBBD}" srcOrd="0" destOrd="0" presId="urn:microsoft.com/office/officeart/2008/layout/RadialCluster"/>
    <dgm:cxn modelId="{046FE429-3AF9-438D-B236-1C9F2842FA52}" type="presOf" srcId="{3252F450-8240-4917-B119-144A08BE229A}" destId="{DD254159-A8A1-4609-AFBB-38BCC8794B5D}" srcOrd="0" destOrd="0" presId="urn:microsoft.com/office/officeart/2008/layout/RadialCluster"/>
    <dgm:cxn modelId="{7093F91C-F25A-4713-9450-D289C85C689F}" type="presOf" srcId="{D43B8C40-B09F-496C-A11E-9AB196DE8852}" destId="{8E69E85C-938C-4ED1-9ABD-8A0A2496C4D9}" srcOrd="0" destOrd="0" presId="urn:microsoft.com/office/officeart/2008/layout/RadialCluster"/>
    <dgm:cxn modelId="{9BBF65CB-8998-4CBF-8F1B-891ABDBF50D0}" type="presOf" srcId="{395D9510-08EA-432D-9A00-9294E0BDBA2B}" destId="{D12E1021-53A6-485E-9233-4EDE67BEC917}" srcOrd="0" destOrd="0" presId="urn:microsoft.com/office/officeart/2008/layout/RadialCluster"/>
    <dgm:cxn modelId="{C1B80BB4-F9BB-4D8B-826E-9C22386A69BD}" srcId="{D43B8C40-B09F-496C-A11E-9AB196DE8852}" destId="{9CF39C4A-30CA-42B0-8F51-75EF260277FC}" srcOrd="0" destOrd="0" parTransId="{395D9510-08EA-432D-9A00-9294E0BDBA2B}" sibTransId="{DB59FA91-CE6B-4BFC-93A0-B654BED5A30B}"/>
    <dgm:cxn modelId="{C0C7F667-BCAF-4C4C-BBD1-69861C3A6D6B}" srcId="{BC2DC94A-F46E-4809-A556-37C0BBA51067}" destId="{D43B8C40-B09F-496C-A11E-9AB196DE8852}" srcOrd="0" destOrd="0" parTransId="{DFF318B4-6623-4B79-8021-B55DDC5F5913}" sibTransId="{83AE1716-A533-4BAD-90D0-041F7CD5EEA4}"/>
    <dgm:cxn modelId="{A686AECC-8786-4472-9AD8-2139E086FA02}" type="presOf" srcId="{1A2AEAF1-B9D2-424A-8D47-9B457536792F}" destId="{F950A281-5A65-4A2C-946C-1B2B20A221D8}" srcOrd="0" destOrd="0" presId="urn:microsoft.com/office/officeart/2008/layout/RadialCluster"/>
    <dgm:cxn modelId="{31748BB1-8708-47FA-A645-17A091426605}" type="presParOf" srcId="{B1ED9FE3-0FDE-490A-95F0-24B8C8680FB0}" destId="{2AC7FB11-42FD-4827-AB09-EA1A48F64086}" srcOrd="0" destOrd="0" presId="urn:microsoft.com/office/officeart/2008/layout/RadialCluster"/>
    <dgm:cxn modelId="{72B74CF8-6F50-4941-B13D-654AED60B684}" type="presParOf" srcId="{2AC7FB11-42FD-4827-AB09-EA1A48F64086}" destId="{8E69E85C-938C-4ED1-9ABD-8A0A2496C4D9}" srcOrd="0" destOrd="0" presId="urn:microsoft.com/office/officeart/2008/layout/RadialCluster"/>
    <dgm:cxn modelId="{68C67879-7295-4E0C-84FB-524FCB6D5773}" type="presParOf" srcId="{2AC7FB11-42FD-4827-AB09-EA1A48F64086}" destId="{D12E1021-53A6-485E-9233-4EDE67BEC917}" srcOrd="1" destOrd="0" presId="urn:microsoft.com/office/officeart/2008/layout/RadialCluster"/>
    <dgm:cxn modelId="{95C4EA79-64BF-4B53-BE1D-009496AB48A6}" type="presParOf" srcId="{2AC7FB11-42FD-4827-AB09-EA1A48F64086}" destId="{5D1F438F-1B8F-4D2A-A343-2D8B40A9494D}" srcOrd="2" destOrd="0" presId="urn:microsoft.com/office/officeart/2008/layout/RadialCluster"/>
    <dgm:cxn modelId="{B66EF75B-1464-4875-828D-7B5C4035A201}" type="presParOf" srcId="{2AC7FB11-42FD-4827-AB09-EA1A48F64086}" destId="{3778DF30-23E2-4C7D-A959-3BE0EC75CBBD}" srcOrd="3" destOrd="0" presId="urn:microsoft.com/office/officeart/2008/layout/RadialCluster"/>
    <dgm:cxn modelId="{EFED9834-C940-42D7-BC2B-91AC53921B2C}" type="presParOf" srcId="{2AC7FB11-42FD-4827-AB09-EA1A48F64086}" destId="{6963355E-90FB-4F2F-8A04-33DF3325C0FF}" srcOrd="4" destOrd="0" presId="urn:microsoft.com/office/officeart/2008/layout/RadialCluster"/>
    <dgm:cxn modelId="{FFD364FA-5031-4E16-9889-02636AD40446}" type="presParOf" srcId="{2AC7FB11-42FD-4827-AB09-EA1A48F64086}" destId="{F950A281-5A65-4A2C-946C-1B2B20A221D8}" srcOrd="5" destOrd="0" presId="urn:microsoft.com/office/officeart/2008/layout/RadialCluster"/>
    <dgm:cxn modelId="{8F86025F-089A-4CA7-9B3B-9BA9CDAFE632}" type="presParOf" srcId="{2AC7FB11-42FD-4827-AB09-EA1A48F64086}" destId="{DD254159-A8A1-4609-AFBB-38BCC8794B5D}" srcOrd="6" destOrd="0" presId="urn:microsoft.com/office/officeart/2008/layout/RadialCluster"/>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sz="2800" b="1"/>
            <a:t>Raporti i vlerësimit të NJN-së nga T-CY:</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sz="2800"/>
            <a:t>a.) Rekomandon pikën e kontaktit të gjykatës?</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sq-AL" sz="2800"/>
            <a:t>b.) Rekomandon pikën e kontaktit të AZL-ve?</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sq-AL" sz="2800"/>
            <a:t>c.) Rekomandon pikën e kontaktit të Prokurorisë?</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7A60466-050F-4FAB-81C9-333DBBDA5025}" type="doc">
      <dgm:prSet loTypeId="urn:microsoft.com/office/officeart/2005/8/layout/vProcess5" loCatId="process" qsTypeId="urn:microsoft.com/office/officeart/2005/8/quickstyle/3d3" qsCatId="3D" csTypeId="urn:microsoft.com/office/officeart/2005/8/colors/accent1_2" csCatId="accent1" phldr="1"/>
      <dgm:spPr/>
      <dgm:t>
        <a:bodyPr/>
        <a:lstStyle/>
        <a:p>
          <a:endParaRPr lang="en-GB"/>
        </a:p>
      </dgm:t>
    </dgm:pt>
    <dgm:pt modelId="{7A452A7C-B6BC-4B77-9442-DD3FF081B7B6}">
      <dgm:prSet phldrT="[Text]"/>
      <dgm:spPr/>
      <dgm:t>
        <a:bodyPr/>
        <a:lstStyle/>
        <a:p>
          <a:r>
            <a:rPr lang="sq-AL" b="1">
              <a:cs typeface="Arial" panose="020B0604020202020204" pitchFamily="34" charset="0"/>
            </a:rPr>
            <a:t>Hapi 1</a:t>
          </a:r>
          <a:r>
            <a:rPr lang="sq-AL" i="1">
              <a:cs typeface="Arial" panose="020B0604020202020204" pitchFamily="34" charset="0"/>
            </a:rPr>
            <a:t>: Elementi ndërkombëtar njihet </a:t>
          </a:r>
        </a:p>
      </dgm:t>
    </dgm:pt>
    <dgm:pt modelId="{C35F6F9B-CEE8-4F6E-9B73-59011540D1B5}" type="parTrans" cxnId="{D167D995-3DCE-4A2E-926F-7EB79E16C602}">
      <dgm:prSet/>
      <dgm:spPr/>
      <dgm:t>
        <a:bodyPr/>
        <a:lstStyle/>
        <a:p>
          <a:endParaRPr lang="en-GB"/>
        </a:p>
      </dgm:t>
    </dgm:pt>
    <dgm:pt modelId="{CCF26C20-3D67-4A0F-A86B-F7ECF91E0B57}" type="sibTrans" cxnId="{D167D995-3DCE-4A2E-926F-7EB79E16C602}">
      <dgm:prSet/>
      <dgm:spPr/>
      <dgm:t>
        <a:bodyPr/>
        <a:lstStyle/>
        <a:p>
          <a:endParaRPr lang="en-GB"/>
        </a:p>
      </dgm:t>
    </dgm:pt>
    <dgm:pt modelId="{D2C43026-6EBC-40E9-8051-6F477BFA81E0}">
      <dgm:prSet phldrT="[Text]"/>
      <dgm:spPr/>
      <dgm:t>
        <a:bodyPr/>
        <a:lstStyle/>
        <a:p>
          <a:r>
            <a:rPr lang="sq-AL" b="1">
              <a:cs typeface="Arial" panose="020B0604020202020204" pitchFamily="34" charset="0"/>
            </a:rPr>
            <a:t>Hapi 2</a:t>
          </a:r>
          <a:r>
            <a:rPr lang="sq-AL" i="1">
              <a:cs typeface="Arial" panose="020B0604020202020204" pitchFamily="34" charset="0"/>
            </a:rPr>
            <a:t>: Autoriteti lokal kompetent përcakton se cilat grupe të fakteve duhet të sqarohen ose prova të mblidhen</a:t>
          </a:r>
        </a:p>
      </dgm:t>
    </dgm:pt>
    <dgm:pt modelId="{8A83E9BE-7D26-42C3-A7D7-80062A26D9CB}" type="parTrans" cxnId="{B6C8DED4-5745-42CD-8C5F-F492B04A876E}">
      <dgm:prSet/>
      <dgm:spPr/>
      <dgm:t>
        <a:bodyPr/>
        <a:lstStyle/>
        <a:p>
          <a:endParaRPr lang="en-GB"/>
        </a:p>
      </dgm:t>
    </dgm:pt>
    <dgm:pt modelId="{6251F902-B282-4E45-A2C3-054B87D1F06C}" type="sibTrans" cxnId="{B6C8DED4-5745-42CD-8C5F-F492B04A876E}">
      <dgm:prSet/>
      <dgm:spPr/>
      <dgm:t>
        <a:bodyPr/>
        <a:lstStyle/>
        <a:p>
          <a:endParaRPr lang="en-GB"/>
        </a:p>
      </dgm:t>
    </dgm:pt>
    <dgm:pt modelId="{03E8CFDF-6B2F-4591-AC43-5F25F37959DB}">
      <dgm:prSet phldrT="[Text]"/>
      <dgm:spPr/>
      <dgm:t>
        <a:bodyPr/>
        <a:lstStyle/>
        <a:p>
          <a:r>
            <a:rPr lang="sq-AL" b="1">
              <a:cs typeface="Arial" panose="020B0604020202020204" pitchFamily="34" charset="0"/>
            </a:rPr>
            <a:t>Hapi 3</a:t>
          </a:r>
          <a:r>
            <a:rPr lang="sq-AL" i="1">
              <a:cs typeface="Arial" panose="020B0604020202020204" pitchFamily="34" charset="0"/>
            </a:rPr>
            <a:t>: Autoriteti lokal vendos se cili nivel i bashkëpunimit është i nevojshëm</a:t>
          </a:r>
        </a:p>
      </dgm:t>
    </dgm:pt>
    <dgm:pt modelId="{39F0876A-2049-474F-8153-AE12B207D4ED}" type="parTrans" cxnId="{15AA90C9-195B-4202-8FAE-37CDF42DC54A}">
      <dgm:prSet/>
      <dgm:spPr/>
      <dgm:t>
        <a:bodyPr/>
        <a:lstStyle/>
        <a:p>
          <a:endParaRPr lang="en-GB"/>
        </a:p>
      </dgm:t>
    </dgm:pt>
    <dgm:pt modelId="{7130FFAE-23E2-42AB-8DF9-3E3B606EA1F1}" type="sibTrans" cxnId="{15AA90C9-195B-4202-8FAE-37CDF42DC54A}">
      <dgm:prSet/>
      <dgm:spPr/>
      <dgm:t>
        <a:bodyPr/>
        <a:lstStyle/>
        <a:p>
          <a:endParaRPr lang="en-GB"/>
        </a:p>
      </dgm:t>
    </dgm:pt>
    <dgm:pt modelId="{D67B9855-30CA-4B69-8E89-B58AECE74B0D}">
      <dgm:prSet phldrT="[Text]"/>
      <dgm:spPr/>
      <dgm:t>
        <a:bodyPr/>
        <a:lstStyle/>
        <a:p>
          <a:r>
            <a:rPr lang="sq-AL" b="1"/>
            <a:t>Hapi 4</a:t>
          </a:r>
          <a:r>
            <a:rPr lang="sq-AL"/>
            <a:t>: </a:t>
          </a:r>
          <a:r>
            <a:rPr lang="sq-AL" i="1"/>
            <a:t>Autoriteti lokal që ndjek kornizën ligjore të NJN-së fillon procedurën e ndihmës (variacionet)</a:t>
          </a:r>
        </a:p>
      </dgm:t>
    </dgm:pt>
    <dgm:pt modelId="{9C586F1F-E9FD-488C-8FEB-A374116A82DF}" type="parTrans" cxnId="{7B22C53D-BCA7-4B64-A8D4-5E2A88CB7168}">
      <dgm:prSet/>
      <dgm:spPr/>
      <dgm:t>
        <a:bodyPr/>
        <a:lstStyle/>
        <a:p>
          <a:endParaRPr lang="en-GB"/>
        </a:p>
      </dgm:t>
    </dgm:pt>
    <dgm:pt modelId="{18CA57ED-17E1-4ED1-A65C-E613A28F23AE}" type="sibTrans" cxnId="{7B22C53D-BCA7-4B64-A8D4-5E2A88CB7168}">
      <dgm:prSet/>
      <dgm:spPr/>
      <dgm:t>
        <a:bodyPr/>
        <a:lstStyle/>
        <a:p>
          <a:endParaRPr lang="en-GB"/>
        </a:p>
      </dgm:t>
    </dgm:pt>
    <dgm:pt modelId="{CFE6A816-EE38-4556-B48D-B6B53EABA66F}">
      <dgm:prSet phldrT="[Text]"/>
      <dgm:spPr/>
      <dgm:t>
        <a:bodyPr/>
        <a:lstStyle/>
        <a:p>
          <a:r>
            <a:rPr lang="sq-AL" b="1">
              <a:cs typeface="Arial" panose="020B0604020202020204" pitchFamily="34" charset="0"/>
            </a:rPr>
            <a:t>Hapi 5</a:t>
          </a:r>
          <a:r>
            <a:rPr lang="sq-AL"/>
            <a:t>:</a:t>
          </a:r>
          <a:r>
            <a:rPr lang="sq-AL" b="1">
              <a:cs typeface="Arial" panose="020B0604020202020204" pitchFamily="34" charset="0"/>
            </a:rPr>
            <a:t> </a:t>
          </a:r>
          <a:r>
            <a:rPr lang="sq-AL" i="1">
              <a:cs typeface="Arial" panose="020B0604020202020204" pitchFamily="34" charset="0"/>
            </a:rPr>
            <a:t>Kërkesa për Ndihmë Juridike të Ndërsjellë niset </a:t>
          </a:r>
        </a:p>
      </dgm:t>
    </dgm:pt>
    <dgm:pt modelId="{E6842191-924E-4C4C-9023-A5ED02B7E9CA}" type="parTrans" cxnId="{9D44E23F-A6E8-4EE7-8134-ABCCAC3C9D49}">
      <dgm:prSet/>
      <dgm:spPr/>
      <dgm:t>
        <a:bodyPr/>
        <a:lstStyle/>
        <a:p>
          <a:endParaRPr lang="en-GB"/>
        </a:p>
      </dgm:t>
    </dgm:pt>
    <dgm:pt modelId="{05AD4850-8D2E-4CE7-9484-0E4CE0FFDC16}" type="sibTrans" cxnId="{9D44E23F-A6E8-4EE7-8134-ABCCAC3C9D49}">
      <dgm:prSet/>
      <dgm:spPr/>
      <dgm:t>
        <a:bodyPr/>
        <a:lstStyle/>
        <a:p>
          <a:endParaRPr lang="en-GB"/>
        </a:p>
      </dgm:t>
    </dgm:pt>
    <dgm:pt modelId="{D49D3713-8B36-49A1-A871-289F50659A31}" type="pres">
      <dgm:prSet presAssocID="{F7A60466-050F-4FAB-81C9-333DBBDA5025}" presName="outerComposite" presStyleCnt="0">
        <dgm:presLayoutVars>
          <dgm:chMax val="5"/>
          <dgm:dir/>
          <dgm:resizeHandles val="exact"/>
        </dgm:presLayoutVars>
      </dgm:prSet>
      <dgm:spPr/>
      <dgm:t>
        <a:bodyPr/>
        <a:lstStyle/>
        <a:p>
          <a:endParaRPr lang="en-US"/>
        </a:p>
      </dgm:t>
    </dgm:pt>
    <dgm:pt modelId="{7F16E418-AF09-4F21-96C0-C435EDA75404}" type="pres">
      <dgm:prSet presAssocID="{F7A60466-050F-4FAB-81C9-333DBBDA5025}" presName="dummyMaxCanvas" presStyleCnt="0">
        <dgm:presLayoutVars/>
      </dgm:prSet>
      <dgm:spPr/>
    </dgm:pt>
    <dgm:pt modelId="{B11FE610-347E-4DC6-963D-5A8D93D8B534}" type="pres">
      <dgm:prSet presAssocID="{F7A60466-050F-4FAB-81C9-333DBBDA5025}" presName="FiveNodes_1" presStyleLbl="node1" presStyleIdx="0" presStyleCnt="5">
        <dgm:presLayoutVars>
          <dgm:bulletEnabled val="1"/>
        </dgm:presLayoutVars>
      </dgm:prSet>
      <dgm:spPr/>
      <dgm:t>
        <a:bodyPr/>
        <a:lstStyle/>
        <a:p>
          <a:endParaRPr lang="en-US"/>
        </a:p>
      </dgm:t>
    </dgm:pt>
    <dgm:pt modelId="{5E518954-471A-4A0A-8052-11BC5FD08113}" type="pres">
      <dgm:prSet presAssocID="{F7A60466-050F-4FAB-81C9-333DBBDA5025}" presName="FiveNodes_2" presStyleLbl="node1" presStyleIdx="1" presStyleCnt="5">
        <dgm:presLayoutVars>
          <dgm:bulletEnabled val="1"/>
        </dgm:presLayoutVars>
      </dgm:prSet>
      <dgm:spPr/>
      <dgm:t>
        <a:bodyPr/>
        <a:lstStyle/>
        <a:p>
          <a:endParaRPr lang="en-US"/>
        </a:p>
      </dgm:t>
    </dgm:pt>
    <dgm:pt modelId="{FA0C563D-4AC4-49D4-8B82-2B3DA636C5B8}" type="pres">
      <dgm:prSet presAssocID="{F7A60466-050F-4FAB-81C9-333DBBDA5025}" presName="FiveNodes_3" presStyleLbl="node1" presStyleIdx="2" presStyleCnt="5">
        <dgm:presLayoutVars>
          <dgm:bulletEnabled val="1"/>
        </dgm:presLayoutVars>
      </dgm:prSet>
      <dgm:spPr/>
      <dgm:t>
        <a:bodyPr/>
        <a:lstStyle/>
        <a:p>
          <a:endParaRPr lang="en-US"/>
        </a:p>
      </dgm:t>
    </dgm:pt>
    <dgm:pt modelId="{872E5D92-8A5B-4F0B-A582-AD2EC26DE1F1}" type="pres">
      <dgm:prSet presAssocID="{F7A60466-050F-4FAB-81C9-333DBBDA5025}" presName="FiveNodes_4" presStyleLbl="node1" presStyleIdx="3" presStyleCnt="5">
        <dgm:presLayoutVars>
          <dgm:bulletEnabled val="1"/>
        </dgm:presLayoutVars>
      </dgm:prSet>
      <dgm:spPr/>
      <dgm:t>
        <a:bodyPr/>
        <a:lstStyle/>
        <a:p>
          <a:endParaRPr lang="en-US"/>
        </a:p>
      </dgm:t>
    </dgm:pt>
    <dgm:pt modelId="{1570E3C4-0EB5-4850-977D-D7BF7804F5C5}" type="pres">
      <dgm:prSet presAssocID="{F7A60466-050F-4FAB-81C9-333DBBDA5025}" presName="FiveNodes_5" presStyleLbl="node1" presStyleIdx="4" presStyleCnt="5">
        <dgm:presLayoutVars>
          <dgm:bulletEnabled val="1"/>
        </dgm:presLayoutVars>
      </dgm:prSet>
      <dgm:spPr/>
      <dgm:t>
        <a:bodyPr/>
        <a:lstStyle/>
        <a:p>
          <a:endParaRPr lang="en-US"/>
        </a:p>
      </dgm:t>
    </dgm:pt>
    <dgm:pt modelId="{9D632434-7AD9-454C-A5B8-907A8A8AE164}" type="pres">
      <dgm:prSet presAssocID="{F7A60466-050F-4FAB-81C9-333DBBDA5025}" presName="FiveConn_1-2" presStyleLbl="fgAccFollowNode1" presStyleIdx="0" presStyleCnt="4">
        <dgm:presLayoutVars>
          <dgm:bulletEnabled val="1"/>
        </dgm:presLayoutVars>
      </dgm:prSet>
      <dgm:spPr/>
      <dgm:t>
        <a:bodyPr/>
        <a:lstStyle/>
        <a:p>
          <a:endParaRPr lang="en-US"/>
        </a:p>
      </dgm:t>
    </dgm:pt>
    <dgm:pt modelId="{E307F77B-0ACB-4F07-895E-E85A60F4A63D}" type="pres">
      <dgm:prSet presAssocID="{F7A60466-050F-4FAB-81C9-333DBBDA5025}" presName="FiveConn_2-3" presStyleLbl="fgAccFollowNode1" presStyleIdx="1" presStyleCnt="4">
        <dgm:presLayoutVars>
          <dgm:bulletEnabled val="1"/>
        </dgm:presLayoutVars>
      </dgm:prSet>
      <dgm:spPr/>
      <dgm:t>
        <a:bodyPr/>
        <a:lstStyle/>
        <a:p>
          <a:endParaRPr lang="en-US"/>
        </a:p>
      </dgm:t>
    </dgm:pt>
    <dgm:pt modelId="{AE8D6596-348E-4ED8-990E-2F72A02FE46C}" type="pres">
      <dgm:prSet presAssocID="{F7A60466-050F-4FAB-81C9-333DBBDA5025}" presName="FiveConn_3-4" presStyleLbl="fgAccFollowNode1" presStyleIdx="2" presStyleCnt="4">
        <dgm:presLayoutVars>
          <dgm:bulletEnabled val="1"/>
        </dgm:presLayoutVars>
      </dgm:prSet>
      <dgm:spPr/>
      <dgm:t>
        <a:bodyPr/>
        <a:lstStyle/>
        <a:p>
          <a:endParaRPr lang="en-US"/>
        </a:p>
      </dgm:t>
    </dgm:pt>
    <dgm:pt modelId="{49D1460C-DD90-4744-A72E-5022D2D8FCAD}" type="pres">
      <dgm:prSet presAssocID="{F7A60466-050F-4FAB-81C9-333DBBDA5025}" presName="FiveConn_4-5" presStyleLbl="fgAccFollowNode1" presStyleIdx="3" presStyleCnt="4">
        <dgm:presLayoutVars>
          <dgm:bulletEnabled val="1"/>
        </dgm:presLayoutVars>
      </dgm:prSet>
      <dgm:spPr/>
      <dgm:t>
        <a:bodyPr/>
        <a:lstStyle/>
        <a:p>
          <a:endParaRPr lang="en-US"/>
        </a:p>
      </dgm:t>
    </dgm:pt>
    <dgm:pt modelId="{3E52C829-E91D-421E-9F26-EF40DA920C07}" type="pres">
      <dgm:prSet presAssocID="{F7A60466-050F-4FAB-81C9-333DBBDA5025}" presName="FiveNodes_1_text" presStyleLbl="node1" presStyleIdx="4" presStyleCnt="5">
        <dgm:presLayoutVars>
          <dgm:bulletEnabled val="1"/>
        </dgm:presLayoutVars>
      </dgm:prSet>
      <dgm:spPr/>
      <dgm:t>
        <a:bodyPr/>
        <a:lstStyle/>
        <a:p>
          <a:endParaRPr lang="en-US"/>
        </a:p>
      </dgm:t>
    </dgm:pt>
    <dgm:pt modelId="{FEB94570-78AE-4C71-AD3D-B3E2E41E4F95}" type="pres">
      <dgm:prSet presAssocID="{F7A60466-050F-4FAB-81C9-333DBBDA5025}" presName="FiveNodes_2_text" presStyleLbl="node1" presStyleIdx="4" presStyleCnt="5">
        <dgm:presLayoutVars>
          <dgm:bulletEnabled val="1"/>
        </dgm:presLayoutVars>
      </dgm:prSet>
      <dgm:spPr/>
      <dgm:t>
        <a:bodyPr/>
        <a:lstStyle/>
        <a:p>
          <a:endParaRPr lang="en-US"/>
        </a:p>
      </dgm:t>
    </dgm:pt>
    <dgm:pt modelId="{F57F605C-A428-4198-89A0-9FEF5A61E9FC}" type="pres">
      <dgm:prSet presAssocID="{F7A60466-050F-4FAB-81C9-333DBBDA5025}" presName="FiveNodes_3_text" presStyleLbl="node1" presStyleIdx="4" presStyleCnt="5">
        <dgm:presLayoutVars>
          <dgm:bulletEnabled val="1"/>
        </dgm:presLayoutVars>
      </dgm:prSet>
      <dgm:spPr/>
      <dgm:t>
        <a:bodyPr/>
        <a:lstStyle/>
        <a:p>
          <a:endParaRPr lang="en-US"/>
        </a:p>
      </dgm:t>
    </dgm:pt>
    <dgm:pt modelId="{B7D7EC88-358D-4DCE-9AA7-72C1BE8FC72D}" type="pres">
      <dgm:prSet presAssocID="{F7A60466-050F-4FAB-81C9-333DBBDA5025}" presName="FiveNodes_4_text" presStyleLbl="node1" presStyleIdx="4" presStyleCnt="5">
        <dgm:presLayoutVars>
          <dgm:bulletEnabled val="1"/>
        </dgm:presLayoutVars>
      </dgm:prSet>
      <dgm:spPr/>
      <dgm:t>
        <a:bodyPr/>
        <a:lstStyle/>
        <a:p>
          <a:endParaRPr lang="en-US"/>
        </a:p>
      </dgm:t>
    </dgm:pt>
    <dgm:pt modelId="{B62D2397-C7EE-4451-8AAC-B4015EDF65D9}" type="pres">
      <dgm:prSet presAssocID="{F7A60466-050F-4FAB-81C9-333DBBDA5025}" presName="FiveNodes_5_text" presStyleLbl="node1" presStyleIdx="4" presStyleCnt="5">
        <dgm:presLayoutVars>
          <dgm:bulletEnabled val="1"/>
        </dgm:presLayoutVars>
      </dgm:prSet>
      <dgm:spPr/>
      <dgm:t>
        <a:bodyPr/>
        <a:lstStyle/>
        <a:p>
          <a:endParaRPr lang="en-US"/>
        </a:p>
      </dgm:t>
    </dgm:pt>
  </dgm:ptLst>
  <dgm:cxnLst>
    <dgm:cxn modelId="{ACF803DA-18C3-4E65-A3F4-A9065A887306}" type="presOf" srcId="{D67B9855-30CA-4B69-8E89-B58AECE74B0D}" destId="{B7D7EC88-358D-4DCE-9AA7-72C1BE8FC72D}" srcOrd="1" destOrd="0" presId="urn:microsoft.com/office/officeart/2005/8/layout/vProcess5"/>
    <dgm:cxn modelId="{3FF477DC-02D7-43AF-A031-AE65D76EFB84}" type="presOf" srcId="{7A452A7C-B6BC-4B77-9442-DD3FF081B7B6}" destId="{3E52C829-E91D-421E-9F26-EF40DA920C07}" srcOrd="1" destOrd="0" presId="urn:microsoft.com/office/officeart/2005/8/layout/vProcess5"/>
    <dgm:cxn modelId="{B6C8DED4-5745-42CD-8C5F-F492B04A876E}" srcId="{F7A60466-050F-4FAB-81C9-333DBBDA5025}" destId="{D2C43026-6EBC-40E9-8051-6F477BFA81E0}" srcOrd="1" destOrd="0" parTransId="{8A83E9BE-7D26-42C3-A7D7-80062A26D9CB}" sibTransId="{6251F902-B282-4E45-A2C3-054B87D1F06C}"/>
    <dgm:cxn modelId="{BE9135E3-24B2-4C84-8469-988D82CDE22D}" type="presOf" srcId="{D2C43026-6EBC-40E9-8051-6F477BFA81E0}" destId="{5E518954-471A-4A0A-8052-11BC5FD08113}" srcOrd="0" destOrd="0" presId="urn:microsoft.com/office/officeart/2005/8/layout/vProcess5"/>
    <dgm:cxn modelId="{76D0543C-A545-4634-B480-34F3B85BA76D}" type="presOf" srcId="{F7A60466-050F-4FAB-81C9-333DBBDA5025}" destId="{D49D3713-8B36-49A1-A871-289F50659A31}" srcOrd="0" destOrd="0" presId="urn:microsoft.com/office/officeart/2005/8/layout/vProcess5"/>
    <dgm:cxn modelId="{4873BF82-82B3-4F68-97AD-E7CFDEA6E2F1}" type="presOf" srcId="{CFE6A816-EE38-4556-B48D-B6B53EABA66F}" destId="{1570E3C4-0EB5-4850-977D-D7BF7804F5C5}" srcOrd="0" destOrd="0" presId="urn:microsoft.com/office/officeart/2005/8/layout/vProcess5"/>
    <dgm:cxn modelId="{D167D995-3DCE-4A2E-926F-7EB79E16C602}" srcId="{F7A60466-050F-4FAB-81C9-333DBBDA5025}" destId="{7A452A7C-B6BC-4B77-9442-DD3FF081B7B6}" srcOrd="0" destOrd="0" parTransId="{C35F6F9B-CEE8-4F6E-9B73-59011540D1B5}" sibTransId="{CCF26C20-3D67-4A0F-A86B-F7ECF91E0B57}"/>
    <dgm:cxn modelId="{E3DC54EA-F92D-4456-B2E9-DE635B50BC83}" type="presOf" srcId="{18CA57ED-17E1-4ED1-A65C-E613A28F23AE}" destId="{49D1460C-DD90-4744-A72E-5022D2D8FCAD}" srcOrd="0" destOrd="0" presId="urn:microsoft.com/office/officeart/2005/8/layout/vProcess5"/>
    <dgm:cxn modelId="{A3862F15-0F0A-4848-9F45-0F15FB3CE876}" type="presOf" srcId="{CFE6A816-EE38-4556-B48D-B6B53EABA66F}" destId="{B62D2397-C7EE-4451-8AAC-B4015EDF65D9}" srcOrd="1" destOrd="0" presId="urn:microsoft.com/office/officeart/2005/8/layout/vProcess5"/>
    <dgm:cxn modelId="{7B22C53D-BCA7-4B64-A8D4-5E2A88CB7168}" srcId="{F7A60466-050F-4FAB-81C9-333DBBDA5025}" destId="{D67B9855-30CA-4B69-8E89-B58AECE74B0D}" srcOrd="3" destOrd="0" parTransId="{9C586F1F-E9FD-488C-8FEB-A374116A82DF}" sibTransId="{18CA57ED-17E1-4ED1-A65C-E613A28F23AE}"/>
    <dgm:cxn modelId="{6A26605C-4C3B-4316-8104-B60FD34739E6}" type="presOf" srcId="{6251F902-B282-4E45-A2C3-054B87D1F06C}" destId="{E307F77B-0ACB-4F07-895E-E85A60F4A63D}" srcOrd="0" destOrd="0" presId="urn:microsoft.com/office/officeart/2005/8/layout/vProcess5"/>
    <dgm:cxn modelId="{9D44E23F-A6E8-4EE7-8134-ABCCAC3C9D49}" srcId="{F7A60466-050F-4FAB-81C9-333DBBDA5025}" destId="{CFE6A816-EE38-4556-B48D-B6B53EABA66F}" srcOrd="4" destOrd="0" parTransId="{E6842191-924E-4C4C-9023-A5ED02B7E9CA}" sibTransId="{05AD4850-8D2E-4CE7-9484-0E4CE0FFDC16}"/>
    <dgm:cxn modelId="{39F636DC-E91E-4F85-A1B0-6B86147EC98F}" type="presOf" srcId="{7130FFAE-23E2-42AB-8DF9-3E3B606EA1F1}" destId="{AE8D6596-348E-4ED8-990E-2F72A02FE46C}" srcOrd="0" destOrd="0" presId="urn:microsoft.com/office/officeart/2005/8/layout/vProcess5"/>
    <dgm:cxn modelId="{6D950F09-7D21-4A97-97CD-834693987D10}" type="presOf" srcId="{D2C43026-6EBC-40E9-8051-6F477BFA81E0}" destId="{FEB94570-78AE-4C71-AD3D-B3E2E41E4F95}" srcOrd="1" destOrd="0" presId="urn:microsoft.com/office/officeart/2005/8/layout/vProcess5"/>
    <dgm:cxn modelId="{E39A50FC-9F8A-4E3A-B016-188593E762ED}" type="presOf" srcId="{7A452A7C-B6BC-4B77-9442-DD3FF081B7B6}" destId="{B11FE610-347E-4DC6-963D-5A8D93D8B534}" srcOrd="0" destOrd="0" presId="urn:microsoft.com/office/officeart/2005/8/layout/vProcess5"/>
    <dgm:cxn modelId="{15AA90C9-195B-4202-8FAE-37CDF42DC54A}" srcId="{F7A60466-050F-4FAB-81C9-333DBBDA5025}" destId="{03E8CFDF-6B2F-4591-AC43-5F25F37959DB}" srcOrd="2" destOrd="0" parTransId="{39F0876A-2049-474F-8153-AE12B207D4ED}" sibTransId="{7130FFAE-23E2-42AB-8DF9-3E3B606EA1F1}"/>
    <dgm:cxn modelId="{CBA9C324-6B90-4AEE-AF8B-FDBF3E02A060}" type="presOf" srcId="{03E8CFDF-6B2F-4591-AC43-5F25F37959DB}" destId="{F57F605C-A428-4198-89A0-9FEF5A61E9FC}" srcOrd="1" destOrd="0" presId="urn:microsoft.com/office/officeart/2005/8/layout/vProcess5"/>
    <dgm:cxn modelId="{54F087EF-7C3F-44DF-8827-905995F94191}" type="presOf" srcId="{D67B9855-30CA-4B69-8E89-B58AECE74B0D}" destId="{872E5D92-8A5B-4F0B-A582-AD2EC26DE1F1}" srcOrd="0" destOrd="0" presId="urn:microsoft.com/office/officeart/2005/8/layout/vProcess5"/>
    <dgm:cxn modelId="{DD231A79-9AFB-401D-9415-3D12B78FBBF7}" type="presOf" srcId="{03E8CFDF-6B2F-4591-AC43-5F25F37959DB}" destId="{FA0C563D-4AC4-49D4-8B82-2B3DA636C5B8}" srcOrd="0" destOrd="0" presId="urn:microsoft.com/office/officeart/2005/8/layout/vProcess5"/>
    <dgm:cxn modelId="{8BDB7FE6-7A7C-4B90-8970-35008BF7D93A}" type="presOf" srcId="{CCF26C20-3D67-4A0F-A86B-F7ECF91E0B57}" destId="{9D632434-7AD9-454C-A5B8-907A8A8AE164}" srcOrd="0" destOrd="0" presId="urn:microsoft.com/office/officeart/2005/8/layout/vProcess5"/>
    <dgm:cxn modelId="{9D2D6E99-7E40-4499-8ECD-8FA7A348F51B}" type="presParOf" srcId="{D49D3713-8B36-49A1-A871-289F50659A31}" destId="{7F16E418-AF09-4F21-96C0-C435EDA75404}" srcOrd="0" destOrd="0" presId="urn:microsoft.com/office/officeart/2005/8/layout/vProcess5"/>
    <dgm:cxn modelId="{FC17CB6E-0240-4B35-85A6-5EF2323CCD5C}" type="presParOf" srcId="{D49D3713-8B36-49A1-A871-289F50659A31}" destId="{B11FE610-347E-4DC6-963D-5A8D93D8B534}" srcOrd="1" destOrd="0" presId="urn:microsoft.com/office/officeart/2005/8/layout/vProcess5"/>
    <dgm:cxn modelId="{05C71309-35F5-45F7-B98C-08D49DB47DCD}" type="presParOf" srcId="{D49D3713-8B36-49A1-A871-289F50659A31}" destId="{5E518954-471A-4A0A-8052-11BC5FD08113}" srcOrd="2" destOrd="0" presId="urn:microsoft.com/office/officeart/2005/8/layout/vProcess5"/>
    <dgm:cxn modelId="{88F81899-95A6-4DAE-AC6F-4FCC082B8248}" type="presParOf" srcId="{D49D3713-8B36-49A1-A871-289F50659A31}" destId="{FA0C563D-4AC4-49D4-8B82-2B3DA636C5B8}" srcOrd="3" destOrd="0" presId="urn:microsoft.com/office/officeart/2005/8/layout/vProcess5"/>
    <dgm:cxn modelId="{10B3898A-65C7-48B8-9496-6E147EFB7121}" type="presParOf" srcId="{D49D3713-8B36-49A1-A871-289F50659A31}" destId="{872E5D92-8A5B-4F0B-A582-AD2EC26DE1F1}" srcOrd="4" destOrd="0" presId="urn:microsoft.com/office/officeart/2005/8/layout/vProcess5"/>
    <dgm:cxn modelId="{2DB751CE-8376-44A1-B95C-6CF32841298F}" type="presParOf" srcId="{D49D3713-8B36-49A1-A871-289F50659A31}" destId="{1570E3C4-0EB5-4850-977D-D7BF7804F5C5}" srcOrd="5" destOrd="0" presId="urn:microsoft.com/office/officeart/2005/8/layout/vProcess5"/>
    <dgm:cxn modelId="{A6B19ED9-9181-4088-8836-168F4ED795F1}" type="presParOf" srcId="{D49D3713-8B36-49A1-A871-289F50659A31}" destId="{9D632434-7AD9-454C-A5B8-907A8A8AE164}" srcOrd="6" destOrd="0" presId="urn:microsoft.com/office/officeart/2005/8/layout/vProcess5"/>
    <dgm:cxn modelId="{6B4A13BA-F312-4C33-B196-4FD78C5385AD}" type="presParOf" srcId="{D49D3713-8B36-49A1-A871-289F50659A31}" destId="{E307F77B-0ACB-4F07-895E-E85A60F4A63D}" srcOrd="7" destOrd="0" presId="urn:microsoft.com/office/officeart/2005/8/layout/vProcess5"/>
    <dgm:cxn modelId="{4D59C5FA-F44C-4C35-96A6-74A16EB7087A}" type="presParOf" srcId="{D49D3713-8B36-49A1-A871-289F50659A31}" destId="{AE8D6596-348E-4ED8-990E-2F72A02FE46C}" srcOrd="8" destOrd="0" presId="urn:microsoft.com/office/officeart/2005/8/layout/vProcess5"/>
    <dgm:cxn modelId="{1432FF99-2C07-47EB-982C-DCB4EE2EEABA}" type="presParOf" srcId="{D49D3713-8B36-49A1-A871-289F50659A31}" destId="{49D1460C-DD90-4744-A72E-5022D2D8FCAD}" srcOrd="9" destOrd="0" presId="urn:microsoft.com/office/officeart/2005/8/layout/vProcess5"/>
    <dgm:cxn modelId="{1EC654F1-DF48-43BC-99D8-2C036B0109BC}" type="presParOf" srcId="{D49D3713-8B36-49A1-A871-289F50659A31}" destId="{3E52C829-E91D-421E-9F26-EF40DA920C07}" srcOrd="10" destOrd="0" presId="urn:microsoft.com/office/officeart/2005/8/layout/vProcess5"/>
    <dgm:cxn modelId="{0DE18D92-CE48-4FDC-9C6A-4D78A0DA080A}" type="presParOf" srcId="{D49D3713-8B36-49A1-A871-289F50659A31}" destId="{FEB94570-78AE-4C71-AD3D-B3E2E41E4F95}" srcOrd="11" destOrd="0" presId="urn:microsoft.com/office/officeart/2005/8/layout/vProcess5"/>
    <dgm:cxn modelId="{59E48D43-06E9-4423-AFC5-12974E01C5BD}" type="presParOf" srcId="{D49D3713-8B36-49A1-A871-289F50659A31}" destId="{F57F605C-A428-4198-89A0-9FEF5A61E9FC}" srcOrd="12" destOrd="0" presId="urn:microsoft.com/office/officeart/2005/8/layout/vProcess5"/>
    <dgm:cxn modelId="{5568F1AB-B8C7-4B04-8B45-A8A25B3FEC09}" type="presParOf" srcId="{D49D3713-8B36-49A1-A871-289F50659A31}" destId="{B7D7EC88-358D-4DCE-9AA7-72C1BE8FC72D}" srcOrd="13" destOrd="0" presId="urn:microsoft.com/office/officeart/2005/8/layout/vProcess5"/>
    <dgm:cxn modelId="{96689005-0AF1-40D5-93EB-45BF396723FE}" type="presParOf" srcId="{D49D3713-8B36-49A1-A871-289F50659A31}" destId="{B62D2397-C7EE-4451-8AAC-B4015EDF65D9}" srcOrd="14" destOrd="0" presId="urn:microsoft.com/office/officeart/2005/8/layout/vProcess5"/>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7A60466-050F-4FAB-81C9-333DBBDA5025}" type="doc">
      <dgm:prSet loTypeId="urn:microsoft.com/office/officeart/2005/8/layout/vProcess5" loCatId="process" qsTypeId="urn:microsoft.com/office/officeart/2005/8/quickstyle/3d3" qsCatId="3D" csTypeId="urn:microsoft.com/office/officeart/2005/8/colors/accent1_2" csCatId="accent1" phldr="1"/>
      <dgm:spPr/>
      <dgm:t>
        <a:bodyPr/>
        <a:lstStyle/>
        <a:p>
          <a:endParaRPr lang="en-GB"/>
        </a:p>
      </dgm:t>
    </dgm:pt>
    <dgm:pt modelId="{7A452A7C-B6BC-4B77-9442-DD3FF081B7B6}">
      <dgm:prSet phldrT="[Text]"/>
      <dgm:spPr/>
      <dgm:t>
        <a:bodyPr/>
        <a:lstStyle/>
        <a:p>
          <a:r>
            <a:rPr lang="sq-AL" b="1">
              <a:cs typeface="Arial" panose="020B0604020202020204" pitchFamily="34" charset="0"/>
            </a:rPr>
            <a:t>Hapi 6</a:t>
          </a:r>
          <a:r>
            <a:rPr lang="sq-AL"/>
            <a:t>: </a:t>
          </a:r>
          <a:r>
            <a:rPr lang="sq-AL" i="1">
              <a:cs typeface="Arial" panose="020B0604020202020204" pitchFamily="34" charset="0"/>
            </a:rPr>
            <a:t>Kërkesa e NJN-së merret nga autoriteti qendror ose ekzekutiv i shtetit që i është drejtuar kërkesa </a:t>
          </a:r>
        </a:p>
      </dgm:t>
    </dgm:pt>
    <dgm:pt modelId="{C35F6F9B-CEE8-4F6E-9B73-59011540D1B5}" type="parTrans" cxnId="{D167D995-3DCE-4A2E-926F-7EB79E16C602}">
      <dgm:prSet/>
      <dgm:spPr/>
      <dgm:t>
        <a:bodyPr/>
        <a:lstStyle/>
        <a:p>
          <a:endParaRPr lang="en-GB"/>
        </a:p>
      </dgm:t>
    </dgm:pt>
    <dgm:pt modelId="{CCF26C20-3D67-4A0F-A86B-F7ECF91E0B57}" type="sibTrans" cxnId="{D167D995-3DCE-4A2E-926F-7EB79E16C602}">
      <dgm:prSet/>
      <dgm:spPr/>
      <dgm:t>
        <a:bodyPr/>
        <a:lstStyle/>
        <a:p>
          <a:endParaRPr lang="en-GB"/>
        </a:p>
      </dgm:t>
    </dgm:pt>
    <dgm:pt modelId="{D2C43026-6EBC-40E9-8051-6F477BFA81E0}">
      <dgm:prSet phldrT="[Text]"/>
      <dgm:spPr/>
      <dgm:t>
        <a:bodyPr/>
        <a:lstStyle/>
        <a:p>
          <a:r>
            <a:rPr lang="sq-AL" b="1">
              <a:cs typeface="Arial" panose="020B0604020202020204" pitchFamily="34" charset="0"/>
            </a:rPr>
            <a:t>Hapi 7</a:t>
          </a:r>
          <a:r>
            <a:rPr lang="sq-AL"/>
            <a:t>:</a:t>
          </a:r>
          <a:r>
            <a:rPr lang="sq-AL" b="1">
              <a:cs typeface="Arial" panose="020B0604020202020204" pitchFamily="34" charset="0"/>
            </a:rPr>
            <a:t> </a:t>
          </a:r>
          <a:r>
            <a:rPr lang="sq-AL" i="1">
              <a:cs typeface="Arial" panose="020B0604020202020204" pitchFamily="34" charset="0"/>
            </a:rPr>
            <a:t>Autoriteti qendror apo ekzekutues i shtetit që ka marrë kërkesën përmbushë Kërkesën dhe kthen përgjigje/prova </a:t>
          </a:r>
        </a:p>
      </dgm:t>
    </dgm:pt>
    <dgm:pt modelId="{8A83E9BE-7D26-42C3-A7D7-80062A26D9CB}" type="parTrans" cxnId="{B6C8DED4-5745-42CD-8C5F-F492B04A876E}">
      <dgm:prSet/>
      <dgm:spPr/>
      <dgm:t>
        <a:bodyPr/>
        <a:lstStyle/>
        <a:p>
          <a:endParaRPr lang="en-GB"/>
        </a:p>
      </dgm:t>
    </dgm:pt>
    <dgm:pt modelId="{6251F902-B282-4E45-A2C3-054B87D1F06C}" type="sibTrans" cxnId="{B6C8DED4-5745-42CD-8C5F-F492B04A876E}">
      <dgm:prSet/>
      <dgm:spPr/>
      <dgm:t>
        <a:bodyPr/>
        <a:lstStyle/>
        <a:p>
          <a:endParaRPr lang="en-GB"/>
        </a:p>
      </dgm:t>
    </dgm:pt>
    <dgm:pt modelId="{03E8CFDF-6B2F-4591-AC43-5F25F37959DB}">
      <dgm:prSet phldrT="[Text]"/>
      <dgm:spPr/>
      <dgm:t>
        <a:bodyPr/>
        <a:lstStyle/>
        <a:p>
          <a:r>
            <a:rPr lang="sq-AL" b="1" i="0">
              <a:cs typeface="Arial" panose="020B0604020202020204" pitchFamily="34" charset="0"/>
            </a:rPr>
            <a:t>Hapi 8: </a:t>
          </a:r>
          <a:r>
            <a:rPr lang="sq-AL" b="0" i="1">
              <a:cs typeface="Arial" panose="020B0604020202020204" pitchFamily="34" charset="0"/>
            </a:rPr>
            <a:t>Autoriteti lokal që ka iniciuar procedurën e NJN-së merr përgjigje</a:t>
          </a:r>
        </a:p>
      </dgm:t>
    </dgm:pt>
    <dgm:pt modelId="{39F0876A-2049-474F-8153-AE12B207D4ED}" type="parTrans" cxnId="{15AA90C9-195B-4202-8FAE-37CDF42DC54A}">
      <dgm:prSet/>
      <dgm:spPr/>
      <dgm:t>
        <a:bodyPr/>
        <a:lstStyle/>
        <a:p>
          <a:endParaRPr lang="en-GB"/>
        </a:p>
      </dgm:t>
    </dgm:pt>
    <dgm:pt modelId="{7130FFAE-23E2-42AB-8DF9-3E3B606EA1F1}" type="sibTrans" cxnId="{15AA90C9-195B-4202-8FAE-37CDF42DC54A}">
      <dgm:prSet/>
      <dgm:spPr/>
      <dgm:t>
        <a:bodyPr/>
        <a:lstStyle/>
        <a:p>
          <a:endParaRPr lang="en-GB"/>
        </a:p>
      </dgm:t>
    </dgm:pt>
    <dgm:pt modelId="{D67B9855-30CA-4B69-8E89-B58AECE74B0D}">
      <dgm:prSet phldrT="[Text]"/>
      <dgm:spPr/>
      <dgm:t>
        <a:bodyPr/>
        <a:lstStyle/>
        <a:p>
          <a:r>
            <a:rPr lang="sq-AL" b="1">
              <a:cs typeface="Arial" panose="020B0604020202020204" pitchFamily="34" charset="0"/>
            </a:rPr>
            <a:t>Hapi 9</a:t>
          </a:r>
          <a:r>
            <a:rPr lang="sq-AL"/>
            <a:t>: </a:t>
          </a:r>
          <a:r>
            <a:rPr lang="sq-AL" i="1"/>
            <a:t>Autoriteti lokal shqyrton përgjigjen dhe merr vendim në lidhje me hapat e mëtejshëm, duke përfshirë kërkesë shtesë</a:t>
          </a:r>
          <a:r>
            <a:rPr lang="sq-AL" i="1">
              <a:cs typeface="Arial" panose="020B0604020202020204" pitchFamily="34" charset="0"/>
            </a:rPr>
            <a:t> </a:t>
          </a:r>
        </a:p>
      </dgm:t>
    </dgm:pt>
    <dgm:pt modelId="{9C586F1F-E9FD-488C-8FEB-A374116A82DF}" type="parTrans" cxnId="{7B22C53D-BCA7-4B64-A8D4-5E2A88CB7168}">
      <dgm:prSet/>
      <dgm:spPr/>
      <dgm:t>
        <a:bodyPr/>
        <a:lstStyle/>
        <a:p>
          <a:endParaRPr lang="en-GB"/>
        </a:p>
      </dgm:t>
    </dgm:pt>
    <dgm:pt modelId="{18CA57ED-17E1-4ED1-A65C-E613A28F23AE}" type="sibTrans" cxnId="{7B22C53D-BCA7-4B64-A8D4-5E2A88CB7168}">
      <dgm:prSet/>
      <dgm:spPr/>
      <dgm:t>
        <a:bodyPr/>
        <a:lstStyle/>
        <a:p>
          <a:endParaRPr lang="en-GB"/>
        </a:p>
      </dgm:t>
    </dgm:pt>
    <dgm:pt modelId="{D49D3713-8B36-49A1-A871-289F50659A31}" type="pres">
      <dgm:prSet presAssocID="{F7A60466-050F-4FAB-81C9-333DBBDA5025}" presName="outerComposite" presStyleCnt="0">
        <dgm:presLayoutVars>
          <dgm:chMax val="5"/>
          <dgm:dir/>
          <dgm:resizeHandles val="exact"/>
        </dgm:presLayoutVars>
      </dgm:prSet>
      <dgm:spPr/>
      <dgm:t>
        <a:bodyPr/>
        <a:lstStyle/>
        <a:p>
          <a:endParaRPr lang="en-US"/>
        </a:p>
      </dgm:t>
    </dgm:pt>
    <dgm:pt modelId="{7F16E418-AF09-4F21-96C0-C435EDA75404}" type="pres">
      <dgm:prSet presAssocID="{F7A60466-050F-4FAB-81C9-333DBBDA5025}" presName="dummyMaxCanvas" presStyleCnt="0">
        <dgm:presLayoutVars/>
      </dgm:prSet>
      <dgm:spPr/>
    </dgm:pt>
    <dgm:pt modelId="{E3892E7C-CF81-4B0E-865C-F62F9E9E8E48}" type="pres">
      <dgm:prSet presAssocID="{F7A60466-050F-4FAB-81C9-333DBBDA5025}" presName="FourNodes_1" presStyleLbl="node1" presStyleIdx="0" presStyleCnt="4">
        <dgm:presLayoutVars>
          <dgm:bulletEnabled val="1"/>
        </dgm:presLayoutVars>
      </dgm:prSet>
      <dgm:spPr/>
      <dgm:t>
        <a:bodyPr/>
        <a:lstStyle/>
        <a:p>
          <a:endParaRPr lang="en-US"/>
        </a:p>
      </dgm:t>
    </dgm:pt>
    <dgm:pt modelId="{AF770465-1E5E-4638-9A1B-92EBE61B5D0C}" type="pres">
      <dgm:prSet presAssocID="{F7A60466-050F-4FAB-81C9-333DBBDA5025}" presName="FourNodes_2" presStyleLbl="node1" presStyleIdx="1" presStyleCnt="4">
        <dgm:presLayoutVars>
          <dgm:bulletEnabled val="1"/>
        </dgm:presLayoutVars>
      </dgm:prSet>
      <dgm:spPr/>
      <dgm:t>
        <a:bodyPr/>
        <a:lstStyle/>
        <a:p>
          <a:endParaRPr lang="en-US"/>
        </a:p>
      </dgm:t>
    </dgm:pt>
    <dgm:pt modelId="{D0B16B8F-93CF-4E2B-91BA-862EF9BD9990}" type="pres">
      <dgm:prSet presAssocID="{F7A60466-050F-4FAB-81C9-333DBBDA5025}" presName="FourNodes_3" presStyleLbl="node1" presStyleIdx="2" presStyleCnt="4">
        <dgm:presLayoutVars>
          <dgm:bulletEnabled val="1"/>
        </dgm:presLayoutVars>
      </dgm:prSet>
      <dgm:spPr/>
      <dgm:t>
        <a:bodyPr/>
        <a:lstStyle/>
        <a:p>
          <a:endParaRPr lang="en-US"/>
        </a:p>
      </dgm:t>
    </dgm:pt>
    <dgm:pt modelId="{A4F61184-0BBF-4AB9-8C6A-810F7F4CEAFF}" type="pres">
      <dgm:prSet presAssocID="{F7A60466-050F-4FAB-81C9-333DBBDA5025}" presName="FourNodes_4" presStyleLbl="node1" presStyleIdx="3" presStyleCnt="4">
        <dgm:presLayoutVars>
          <dgm:bulletEnabled val="1"/>
        </dgm:presLayoutVars>
      </dgm:prSet>
      <dgm:spPr/>
      <dgm:t>
        <a:bodyPr/>
        <a:lstStyle/>
        <a:p>
          <a:endParaRPr lang="en-US"/>
        </a:p>
      </dgm:t>
    </dgm:pt>
    <dgm:pt modelId="{C54CB6C8-8D3F-4FB6-9234-77A6ACED8420}" type="pres">
      <dgm:prSet presAssocID="{F7A60466-050F-4FAB-81C9-333DBBDA5025}" presName="FourConn_1-2" presStyleLbl="fgAccFollowNode1" presStyleIdx="0" presStyleCnt="3">
        <dgm:presLayoutVars>
          <dgm:bulletEnabled val="1"/>
        </dgm:presLayoutVars>
      </dgm:prSet>
      <dgm:spPr/>
      <dgm:t>
        <a:bodyPr/>
        <a:lstStyle/>
        <a:p>
          <a:endParaRPr lang="en-US"/>
        </a:p>
      </dgm:t>
    </dgm:pt>
    <dgm:pt modelId="{85C1F341-FC66-4D97-B213-31D1B3CF0866}" type="pres">
      <dgm:prSet presAssocID="{F7A60466-050F-4FAB-81C9-333DBBDA5025}" presName="FourConn_2-3" presStyleLbl="fgAccFollowNode1" presStyleIdx="1" presStyleCnt="3">
        <dgm:presLayoutVars>
          <dgm:bulletEnabled val="1"/>
        </dgm:presLayoutVars>
      </dgm:prSet>
      <dgm:spPr/>
      <dgm:t>
        <a:bodyPr/>
        <a:lstStyle/>
        <a:p>
          <a:endParaRPr lang="en-US"/>
        </a:p>
      </dgm:t>
    </dgm:pt>
    <dgm:pt modelId="{53FA1314-161C-4363-B4BB-A334788502EF}" type="pres">
      <dgm:prSet presAssocID="{F7A60466-050F-4FAB-81C9-333DBBDA5025}" presName="FourConn_3-4" presStyleLbl="fgAccFollowNode1" presStyleIdx="2" presStyleCnt="3">
        <dgm:presLayoutVars>
          <dgm:bulletEnabled val="1"/>
        </dgm:presLayoutVars>
      </dgm:prSet>
      <dgm:spPr/>
      <dgm:t>
        <a:bodyPr/>
        <a:lstStyle/>
        <a:p>
          <a:endParaRPr lang="en-US"/>
        </a:p>
      </dgm:t>
    </dgm:pt>
    <dgm:pt modelId="{F1BBA345-32CF-4F37-9B73-609E1C2A1C74}" type="pres">
      <dgm:prSet presAssocID="{F7A60466-050F-4FAB-81C9-333DBBDA5025}" presName="FourNodes_1_text" presStyleLbl="node1" presStyleIdx="3" presStyleCnt="4">
        <dgm:presLayoutVars>
          <dgm:bulletEnabled val="1"/>
        </dgm:presLayoutVars>
      </dgm:prSet>
      <dgm:spPr/>
      <dgm:t>
        <a:bodyPr/>
        <a:lstStyle/>
        <a:p>
          <a:endParaRPr lang="en-US"/>
        </a:p>
      </dgm:t>
    </dgm:pt>
    <dgm:pt modelId="{6E142851-0FC3-47AB-8F20-1CEF69FAA88D}" type="pres">
      <dgm:prSet presAssocID="{F7A60466-050F-4FAB-81C9-333DBBDA5025}" presName="FourNodes_2_text" presStyleLbl="node1" presStyleIdx="3" presStyleCnt="4">
        <dgm:presLayoutVars>
          <dgm:bulletEnabled val="1"/>
        </dgm:presLayoutVars>
      </dgm:prSet>
      <dgm:spPr/>
      <dgm:t>
        <a:bodyPr/>
        <a:lstStyle/>
        <a:p>
          <a:endParaRPr lang="en-US"/>
        </a:p>
      </dgm:t>
    </dgm:pt>
    <dgm:pt modelId="{C189177F-CB18-45F5-8095-CE0661086265}" type="pres">
      <dgm:prSet presAssocID="{F7A60466-050F-4FAB-81C9-333DBBDA5025}" presName="FourNodes_3_text" presStyleLbl="node1" presStyleIdx="3" presStyleCnt="4">
        <dgm:presLayoutVars>
          <dgm:bulletEnabled val="1"/>
        </dgm:presLayoutVars>
      </dgm:prSet>
      <dgm:spPr/>
      <dgm:t>
        <a:bodyPr/>
        <a:lstStyle/>
        <a:p>
          <a:endParaRPr lang="en-US"/>
        </a:p>
      </dgm:t>
    </dgm:pt>
    <dgm:pt modelId="{35D217BB-B869-4299-9939-EF61A0898F34}" type="pres">
      <dgm:prSet presAssocID="{F7A60466-050F-4FAB-81C9-333DBBDA5025}" presName="FourNodes_4_text" presStyleLbl="node1" presStyleIdx="3" presStyleCnt="4">
        <dgm:presLayoutVars>
          <dgm:bulletEnabled val="1"/>
        </dgm:presLayoutVars>
      </dgm:prSet>
      <dgm:spPr/>
      <dgm:t>
        <a:bodyPr/>
        <a:lstStyle/>
        <a:p>
          <a:endParaRPr lang="en-US"/>
        </a:p>
      </dgm:t>
    </dgm:pt>
  </dgm:ptLst>
  <dgm:cxnLst>
    <dgm:cxn modelId="{93CD1CEE-6062-4FC6-AC69-C863AF756720}" type="presOf" srcId="{7A452A7C-B6BC-4B77-9442-DD3FF081B7B6}" destId="{E3892E7C-CF81-4B0E-865C-F62F9E9E8E48}" srcOrd="0" destOrd="0" presId="urn:microsoft.com/office/officeart/2005/8/layout/vProcess5"/>
    <dgm:cxn modelId="{354015FF-52B5-4958-9243-AA1678C00FCE}" type="presOf" srcId="{CCF26C20-3D67-4A0F-A86B-F7ECF91E0B57}" destId="{C54CB6C8-8D3F-4FB6-9234-77A6ACED8420}" srcOrd="0" destOrd="0" presId="urn:microsoft.com/office/officeart/2005/8/layout/vProcess5"/>
    <dgm:cxn modelId="{B6C8DED4-5745-42CD-8C5F-F492B04A876E}" srcId="{F7A60466-050F-4FAB-81C9-333DBBDA5025}" destId="{D2C43026-6EBC-40E9-8051-6F477BFA81E0}" srcOrd="1" destOrd="0" parTransId="{8A83E9BE-7D26-42C3-A7D7-80062A26D9CB}" sibTransId="{6251F902-B282-4E45-A2C3-054B87D1F06C}"/>
    <dgm:cxn modelId="{E5A9F59E-C50C-42E5-A966-A07B2C098A89}" type="presOf" srcId="{03E8CFDF-6B2F-4591-AC43-5F25F37959DB}" destId="{C189177F-CB18-45F5-8095-CE0661086265}" srcOrd="1" destOrd="0" presId="urn:microsoft.com/office/officeart/2005/8/layout/vProcess5"/>
    <dgm:cxn modelId="{8EE373FD-4C7A-4896-943F-11B9917D5FF9}" type="presOf" srcId="{7130FFAE-23E2-42AB-8DF9-3E3B606EA1F1}" destId="{53FA1314-161C-4363-B4BB-A334788502EF}" srcOrd="0" destOrd="0" presId="urn:microsoft.com/office/officeart/2005/8/layout/vProcess5"/>
    <dgm:cxn modelId="{76D0543C-A545-4634-B480-34F3B85BA76D}" type="presOf" srcId="{F7A60466-050F-4FAB-81C9-333DBBDA5025}" destId="{D49D3713-8B36-49A1-A871-289F50659A31}" srcOrd="0" destOrd="0" presId="urn:microsoft.com/office/officeart/2005/8/layout/vProcess5"/>
    <dgm:cxn modelId="{D167D995-3DCE-4A2E-926F-7EB79E16C602}" srcId="{F7A60466-050F-4FAB-81C9-333DBBDA5025}" destId="{7A452A7C-B6BC-4B77-9442-DD3FF081B7B6}" srcOrd="0" destOrd="0" parTransId="{C35F6F9B-CEE8-4F6E-9B73-59011540D1B5}" sibTransId="{CCF26C20-3D67-4A0F-A86B-F7ECF91E0B57}"/>
    <dgm:cxn modelId="{58FDC577-A3D2-4C48-8276-C62CF69418DA}" type="presOf" srcId="{7A452A7C-B6BC-4B77-9442-DD3FF081B7B6}" destId="{F1BBA345-32CF-4F37-9B73-609E1C2A1C74}" srcOrd="1" destOrd="0" presId="urn:microsoft.com/office/officeart/2005/8/layout/vProcess5"/>
    <dgm:cxn modelId="{7B22C53D-BCA7-4B64-A8D4-5E2A88CB7168}" srcId="{F7A60466-050F-4FAB-81C9-333DBBDA5025}" destId="{D67B9855-30CA-4B69-8E89-B58AECE74B0D}" srcOrd="3" destOrd="0" parTransId="{9C586F1F-E9FD-488C-8FEB-A374116A82DF}" sibTransId="{18CA57ED-17E1-4ED1-A65C-E613A28F23AE}"/>
    <dgm:cxn modelId="{CD2B2168-EEA4-4A0B-9DB4-08C00B2A43FB}" type="presOf" srcId="{03E8CFDF-6B2F-4591-AC43-5F25F37959DB}" destId="{D0B16B8F-93CF-4E2B-91BA-862EF9BD9990}" srcOrd="0" destOrd="0" presId="urn:microsoft.com/office/officeart/2005/8/layout/vProcess5"/>
    <dgm:cxn modelId="{50B99856-B0F9-4847-8C28-192EC7B4949C}" type="presOf" srcId="{D2C43026-6EBC-40E9-8051-6F477BFA81E0}" destId="{AF770465-1E5E-4638-9A1B-92EBE61B5D0C}" srcOrd="0" destOrd="0" presId="urn:microsoft.com/office/officeart/2005/8/layout/vProcess5"/>
    <dgm:cxn modelId="{70F512CE-4529-4173-8C39-686AAF06590A}" type="presOf" srcId="{6251F902-B282-4E45-A2C3-054B87D1F06C}" destId="{85C1F341-FC66-4D97-B213-31D1B3CF0866}" srcOrd="0" destOrd="0" presId="urn:microsoft.com/office/officeart/2005/8/layout/vProcess5"/>
    <dgm:cxn modelId="{CC822C0C-15C9-42DF-B53B-5920AAC30432}" type="presOf" srcId="{D67B9855-30CA-4B69-8E89-B58AECE74B0D}" destId="{A4F61184-0BBF-4AB9-8C6A-810F7F4CEAFF}" srcOrd="0" destOrd="0" presId="urn:microsoft.com/office/officeart/2005/8/layout/vProcess5"/>
    <dgm:cxn modelId="{1D16D883-A9B5-403D-A48D-B001C550562F}" type="presOf" srcId="{D67B9855-30CA-4B69-8E89-B58AECE74B0D}" destId="{35D217BB-B869-4299-9939-EF61A0898F34}" srcOrd="1" destOrd="0" presId="urn:microsoft.com/office/officeart/2005/8/layout/vProcess5"/>
    <dgm:cxn modelId="{15AA90C9-195B-4202-8FAE-37CDF42DC54A}" srcId="{F7A60466-050F-4FAB-81C9-333DBBDA5025}" destId="{03E8CFDF-6B2F-4591-AC43-5F25F37959DB}" srcOrd="2" destOrd="0" parTransId="{39F0876A-2049-474F-8153-AE12B207D4ED}" sibTransId="{7130FFAE-23E2-42AB-8DF9-3E3B606EA1F1}"/>
    <dgm:cxn modelId="{C4D3E527-062F-40F0-AF0A-7E1AB1124921}" type="presOf" srcId="{D2C43026-6EBC-40E9-8051-6F477BFA81E0}" destId="{6E142851-0FC3-47AB-8F20-1CEF69FAA88D}" srcOrd="1" destOrd="0" presId="urn:microsoft.com/office/officeart/2005/8/layout/vProcess5"/>
    <dgm:cxn modelId="{9D2D6E99-7E40-4499-8ECD-8FA7A348F51B}" type="presParOf" srcId="{D49D3713-8B36-49A1-A871-289F50659A31}" destId="{7F16E418-AF09-4F21-96C0-C435EDA75404}" srcOrd="0" destOrd="0" presId="urn:microsoft.com/office/officeart/2005/8/layout/vProcess5"/>
    <dgm:cxn modelId="{0040AAA2-9ADE-4DCC-87B4-465D77239AD0}" type="presParOf" srcId="{D49D3713-8B36-49A1-A871-289F50659A31}" destId="{E3892E7C-CF81-4B0E-865C-F62F9E9E8E48}" srcOrd="1" destOrd="0" presId="urn:microsoft.com/office/officeart/2005/8/layout/vProcess5"/>
    <dgm:cxn modelId="{8E1F7E62-B0D7-4EB0-8E4E-C7E5DB5FFA33}" type="presParOf" srcId="{D49D3713-8B36-49A1-A871-289F50659A31}" destId="{AF770465-1E5E-4638-9A1B-92EBE61B5D0C}" srcOrd="2" destOrd="0" presId="urn:microsoft.com/office/officeart/2005/8/layout/vProcess5"/>
    <dgm:cxn modelId="{81F7EB90-4E52-44D7-8A7F-0200A2F9CCA0}" type="presParOf" srcId="{D49D3713-8B36-49A1-A871-289F50659A31}" destId="{D0B16B8F-93CF-4E2B-91BA-862EF9BD9990}" srcOrd="3" destOrd="0" presId="urn:microsoft.com/office/officeart/2005/8/layout/vProcess5"/>
    <dgm:cxn modelId="{68E70673-CB57-407B-8473-7F40D06FB994}" type="presParOf" srcId="{D49D3713-8B36-49A1-A871-289F50659A31}" destId="{A4F61184-0BBF-4AB9-8C6A-810F7F4CEAFF}" srcOrd="4" destOrd="0" presId="urn:microsoft.com/office/officeart/2005/8/layout/vProcess5"/>
    <dgm:cxn modelId="{59FE3E7E-BB55-4D44-AE79-35ED6508B88B}" type="presParOf" srcId="{D49D3713-8B36-49A1-A871-289F50659A31}" destId="{C54CB6C8-8D3F-4FB6-9234-77A6ACED8420}" srcOrd="5" destOrd="0" presId="urn:microsoft.com/office/officeart/2005/8/layout/vProcess5"/>
    <dgm:cxn modelId="{1310EF75-94B7-4B55-B7F7-5D47750A3D42}" type="presParOf" srcId="{D49D3713-8B36-49A1-A871-289F50659A31}" destId="{85C1F341-FC66-4D97-B213-31D1B3CF0866}" srcOrd="6" destOrd="0" presId="urn:microsoft.com/office/officeart/2005/8/layout/vProcess5"/>
    <dgm:cxn modelId="{1ABA17DA-3A17-4B11-AD95-EC4C07BFA5CB}" type="presParOf" srcId="{D49D3713-8B36-49A1-A871-289F50659A31}" destId="{53FA1314-161C-4363-B4BB-A334788502EF}" srcOrd="7" destOrd="0" presId="urn:microsoft.com/office/officeart/2005/8/layout/vProcess5"/>
    <dgm:cxn modelId="{E35CA25D-7F20-4FD8-BE18-309FA8E95F8F}" type="presParOf" srcId="{D49D3713-8B36-49A1-A871-289F50659A31}" destId="{F1BBA345-32CF-4F37-9B73-609E1C2A1C74}" srcOrd="8" destOrd="0" presId="urn:microsoft.com/office/officeart/2005/8/layout/vProcess5"/>
    <dgm:cxn modelId="{03281E78-921B-4128-9C41-7295ED87A9F2}" type="presParOf" srcId="{D49D3713-8B36-49A1-A871-289F50659A31}" destId="{6E142851-0FC3-47AB-8F20-1CEF69FAA88D}" srcOrd="9" destOrd="0" presId="urn:microsoft.com/office/officeart/2005/8/layout/vProcess5"/>
    <dgm:cxn modelId="{989C4ADA-B58D-48C3-A77E-3F588037D0C7}" type="presParOf" srcId="{D49D3713-8B36-49A1-A871-289F50659A31}" destId="{C189177F-CB18-45F5-8095-CE0661086265}" srcOrd="10" destOrd="0" presId="urn:microsoft.com/office/officeart/2005/8/layout/vProcess5"/>
    <dgm:cxn modelId="{E3971D62-8F37-42A9-AF8C-53EFD0928EAD}" type="presParOf" srcId="{D49D3713-8B36-49A1-A871-289F50659A31}" destId="{35D217BB-B869-4299-9939-EF61A0898F34}" srcOrd="11" destOrd="0" presId="urn:microsoft.com/office/officeart/2005/8/layout/vProcess5"/>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xmlns=""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Agjenda e seancës. Pjesëmarrësit duhet të kenë në dispozicion një kopje të tij.</a:t>
            </a: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smtClean="0"/>
          </a:p>
        </p:txBody>
      </p:sp>
    </p:spTree>
    <p:extLst>
      <p:ext uri="{BB962C8B-B14F-4D97-AF65-F5344CB8AC3E}">
        <p14:creationId xmlns:p14="http://schemas.microsoft.com/office/powerpoint/2010/main" xmlns="" val="12245551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b="0"/>
              <a:t>Puna kompjuterike në re (Cloud) është disponueshmëria sipas kërkesës e burimeve të sistemit kompjuterik, veçanërisht ruajtja e të dhënave (ruajtja në re) dhe fuqia informatike, pa menaxhim të drejtpërdrejtë aktiv nga përdoruesi. Termi zakonisht përdoret për të përshkruar qendrat e të dhënave në dispozicion të shumë përdoruesve përmes internetit. </a:t>
            </a:r>
          </a:p>
          <a:p>
            <a:pPr algn="just"/>
            <a:endParaRPr lang="en-GB" b="0" dirty="0"/>
          </a:p>
          <a:p>
            <a:pPr algn="just"/>
            <a:r>
              <a:rPr lang="sq-AL" b="0"/>
              <a:t>Retë e mëdha, mbizotëruese sot, shpesh kanë funksione të shpërndara në shumë vende nga serverët qendrorë. Nëse lidhja me përdoruesin është relativisht e afërt, mund të caktohet një server ‘edge’.</a:t>
            </a:r>
          </a:p>
          <a:p>
            <a:pPr algn="just"/>
            <a:endParaRPr lang="en-GB" b="0" dirty="0"/>
          </a:p>
          <a:p>
            <a:pPr algn="just"/>
            <a:r>
              <a:rPr lang="sq-AL" b="0"/>
              <a:t>Retë mund të kufizohen në një organizatë të vetme (retë e ndërmarrjes), ose të jenë në dispozicion të shumë organizatave (re publike).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smtClean="0"/>
          </a:p>
        </p:txBody>
      </p:sp>
    </p:spTree>
    <p:extLst>
      <p:ext uri="{BB962C8B-B14F-4D97-AF65-F5344CB8AC3E}">
        <p14:creationId xmlns:p14="http://schemas.microsoft.com/office/powerpoint/2010/main" xmlns="" val="2427458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c.)</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a:t>Meta, abonuesi, trafiku, përmbajtja, cloud (re).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smtClean="0"/>
          </a:p>
        </p:txBody>
      </p:sp>
    </p:spTree>
    <p:extLst>
      <p:ext uri="{BB962C8B-B14F-4D97-AF65-F5344CB8AC3E}">
        <p14:creationId xmlns:p14="http://schemas.microsoft.com/office/powerpoint/2010/main" xmlns="" val="3249404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Disa nga sfidat më të rëndësishme në lidhje me marrjen e provave elektronike përmes ndihmës juridike të ndërsjellë në çështjet penale. Aspekte të sfidave u paraqiten pjesëmarrësve gjatë Trajnimit Hyrës.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smtClean="0"/>
          </a:p>
        </p:txBody>
      </p:sp>
    </p:spTree>
    <p:extLst>
      <p:ext uri="{BB962C8B-B14F-4D97-AF65-F5344CB8AC3E}">
        <p14:creationId xmlns:p14="http://schemas.microsoft.com/office/powerpoint/2010/main" xmlns="" val="42580111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Forma të tjera të ndihmës juridike të ndërsjellë që janë në dispozicion të prokurorëve dhe gjyqtarëve. Disa prej tyre janë brenda kompetencave të Ministrisë ose Departamentit të Drejtësisë dhe jashtë juridiksionit të prokurorisë ose gjykatës. Megjithëse, këto autoritete do të kenë një pjesë të saj.</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smtClean="0"/>
          </a:p>
        </p:txBody>
      </p:sp>
    </p:spTree>
    <p:extLst>
      <p:ext uri="{BB962C8B-B14F-4D97-AF65-F5344CB8AC3E}">
        <p14:creationId xmlns:p14="http://schemas.microsoft.com/office/powerpoint/2010/main" xmlns="" val="23463651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Shembuj të formave shtesë të ndihmës së ndërsjellë në çështjet penale.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smtClean="0"/>
          </a:p>
        </p:txBody>
      </p:sp>
    </p:spTree>
    <p:extLst>
      <p:ext uri="{BB962C8B-B14F-4D97-AF65-F5344CB8AC3E}">
        <p14:creationId xmlns:p14="http://schemas.microsoft.com/office/powerpoint/2010/main" xmlns="" val="17495009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Koha e caktuar për pyetjet e pjesëmarrësve.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smtClean="0"/>
          </a:p>
        </p:txBody>
      </p:sp>
    </p:spTree>
    <p:extLst>
      <p:ext uri="{BB962C8B-B14F-4D97-AF65-F5344CB8AC3E}">
        <p14:creationId xmlns:p14="http://schemas.microsoft.com/office/powerpoint/2010/main" xmlns="" val="761560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Ekzistojnë qasje të ndryshme për strukturën e autoriteteve qendrore dhe ekzekutuese për Ndihmën Juridike të Ndërsjellë. Në varësi të kornizës ligjore vendase, përfshirë traktatet ndërkombëtare të miratuara, rregullimi mund të ndryshojë. </a:t>
            </a:r>
          </a:p>
          <a:p>
            <a:endParaRPr lang="en-US" dirty="0"/>
          </a:p>
          <a:p>
            <a:r>
              <a:rPr lang="sq-AL"/>
              <a:t>Pjesëmarrësit duhet të inkurajohen të paraqesin situatën në vendin e tyre.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smtClean="0"/>
          </a:p>
        </p:txBody>
      </p:sp>
    </p:spTree>
    <p:extLst>
      <p:ext uri="{BB962C8B-B14F-4D97-AF65-F5344CB8AC3E}">
        <p14:creationId xmlns:p14="http://schemas.microsoft.com/office/powerpoint/2010/main" xmlns="" val="26282053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Ministria e Drejtësisë është zakonisht autoriteti qendror për ndihmën juridike të ndërsjellë. Sidoqoftë, për shkak të aspekteve të ndryshme të strukturës ligjore dhe logjistike të autoritetit, ka sfida me të cilat përballet kjo skemë dhe të cilat duhet të vihen në dukje.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smtClean="0"/>
          </a:p>
        </p:txBody>
      </p:sp>
    </p:spTree>
    <p:extLst>
      <p:ext uri="{BB962C8B-B14F-4D97-AF65-F5344CB8AC3E}">
        <p14:creationId xmlns:p14="http://schemas.microsoft.com/office/powerpoint/2010/main" xmlns="" val="37069569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Zbatimi i ligjit, kryesisht policia, ka autoritet të caktuar në lidhje me procesin e NJN-së. Sidoqoftë, ai ndryshon shumë nga vendi në vend. Vendet e të drejtës zakonore kryesisht kanë fuqizuar zbatimin e tyre të ligjit për të marrë pjesë në mënyrë aktive në kërkimin ose sigurimin e informacionit ose provave në lidhje me rastet e krimit kibernetik. Rasti nuk është i tillë me vendet e të drejtës civile ku ky autoritet i përket pothuajse plotësisht prokurorisë ose gjykatës.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smtClean="0"/>
          </a:p>
        </p:txBody>
      </p:sp>
    </p:spTree>
    <p:extLst>
      <p:ext uri="{BB962C8B-B14F-4D97-AF65-F5344CB8AC3E}">
        <p14:creationId xmlns:p14="http://schemas.microsoft.com/office/powerpoint/2010/main" xmlns="" val="23862065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Prokuroria dhe Gjykata kanë përgjegjësi gjithnjë e në rritje në fushën e NJN-së. Vendet gjithnjë e më shumë e kuptojnë se ekzekutimi i shpejtë dhe thelbësor i ndihmës juridike të ndërsjellë, duke qenë një ndihmë administrative ose e plotë, mund të sigurohet nga autoritetet gjyqësore pasi ato lidhin kompetencat dhe juridiksionet ndërmjet shumë pjesëmarrësve në këtë proces nga njëra anë dhe nga një tjetër ata janë garantues të masave mbrojtëse që duhet të zbatohen.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smtClean="0"/>
          </a:p>
        </p:txBody>
      </p:sp>
    </p:spTree>
    <p:extLst>
      <p:ext uri="{BB962C8B-B14F-4D97-AF65-F5344CB8AC3E}">
        <p14:creationId xmlns:p14="http://schemas.microsoft.com/office/powerpoint/2010/main" xmlns="" val="1862443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Objektivat e seancës. Pjesëmarrësit duhet të njihen me atë që pritet të arrihet deri në fund të seancës.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smtClean="0"/>
          </a:p>
        </p:txBody>
      </p:sp>
    </p:spTree>
    <p:extLst>
      <p:ext uri="{BB962C8B-B14F-4D97-AF65-F5344CB8AC3E}">
        <p14:creationId xmlns:p14="http://schemas.microsoft.com/office/powerpoint/2010/main" xmlns="" val="960460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Vendet e së drejtës civile më së shumti kanë miratuar sistemin në të cilin Prokuroria Publike ose Departamenti Hetimor i Gjykatës kanë autoritet hetimi, ndërsa policia në këtë sistem kryen detyrat e saj nën udhëzimet ose urdhrat nga këto autoritete.</a:t>
            </a:r>
          </a:p>
          <a:p>
            <a:endParaRPr lang="en-US" dirty="0"/>
          </a:p>
          <a:p>
            <a:r>
              <a:rPr lang="sq-AL"/>
              <a:t>Në vendet e të drejtës zakonore, sistemet janë të përziera dhe klasike, ku policia ka të gjithë autoritetin e hetimit është më pak i pranishëm, sesa sistemet hibride në të cilat policia bashkëpunon me prokurorinë dhe paraqet parashtresat në gjykatë.</a:t>
            </a:r>
          </a:p>
          <a:p>
            <a:endParaRPr lang="en-US" dirty="0"/>
          </a:p>
          <a:p>
            <a:r>
              <a:rPr lang="sq-AL"/>
              <a:t>Sidoqoftë, mund të ndodhë që prokuroria dhe gjykatat janë gjithnjë e më të përfshira në procedurat e NJN-së.</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smtClean="0"/>
          </a:p>
        </p:txBody>
      </p:sp>
    </p:spTree>
    <p:extLst>
      <p:ext uri="{BB962C8B-B14F-4D97-AF65-F5344CB8AC3E}">
        <p14:creationId xmlns:p14="http://schemas.microsoft.com/office/powerpoint/2010/main" xmlns="" val="19610117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latin typeface="Arial" panose="020B0604020202020204" pitchFamily="34" charset="0"/>
              </a:rPr>
              <a:t>Disa kanë krijuar zyrtarisht ose në mënyrë efektive pikat e kontaktit në prokurori (Shqipëri, Belgjikë, Francë, Itali, Maltë, Mauritius, Holandë, Rumani, Serbi, Zvicër, Shtetet e Bashkuara). </a:t>
            </a:r>
          </a:p>
          <a:p>
            <a:endParaRPr lang="en-GB" dirty="0">
              <a:effectLst/>
              <a:latin typeface="Arial" panose="020B0604020202020204" pitchFamily="34" charset="0"/>
            </a:endParaRPr>
          </a:p>
          <a:p>
            <a:r>
              <a:rPr lang="sq-AL">
                <a:latin typeface="Arial" panose="020B0604020202020204" pitchFamily="34" charset="0"/>
              </a:rPr>
              <a:t>Shtetet ndërmarrin një larmi hapash për të përmirësuar lidhjet ndërmjet zyrave që procedojnë kërkesat e NJN-së që përfshijnë të dhëna elektronike. Këto hapa janë detajuar gjerësisht në përpilimin e përgjigjeve të palëve, që janë në dispozicion për të gjitha palët. T-CY rekomandon përqendrimin e vazhdueshëm në përmirësimin e procesit. Këshilli i Evropës - përfshirë projektet dhe në koordinim me T-CY - duhet të mbështesë shkëmbimin e përvojës ndërmjet pikave të kontaktit 24/7. Duhet të sigurohet koordinimi i ngushtë me autoritetet e drejtësisë.</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smtClean="0"/>
          </a:p>
        </p:txBody>
      </p:sp>
    </p:spTree>
    <p:extLst>
      <p:ext uri="{BB962C8B-B14F-4D97-AF65-F5344CB8AC3E}">
        <p14:creationId xmlns:p14="http://schemas.microsoft.com/office/powerpoint/2010/main" xmlns="" val="26826477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smtClean="0"/>
          </a:p>
        </p:txBody>
      </p:sp>
    </p:spTree>
    <p:extLst>
      <p:ext uri="{BB962C8B-B14F-4D97-AF65-F5344CB8AC3E}">
        <p14:creationId xmlns:p14="http://schemas.microsoft.com/office/powerpoint/2010/main" xmlns="" val="30754891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Rekomandimet merren nga Raporti i Vlerësimit i NJN-së nga T-CY nga viti 2014 dhe janë të vetë-shpjegueshme. Eksperti duhet të nënvizojë rëndësinë e zbatimit të koncepteve dhe ideve të paraqitura dhe të këshilluara. </a:t>
            </a:r>
          </a:p>
          <a:p>
            <a:endParaRPr lang="en-US" dirty="0"/>
          </a:p>
          <a:p>
            <a:r>
              <a:rPr lang="sq-AL"/>
              <a:t>Pjesëmarrësit duhet të inkurajohen të lexojnë Raportin e Vlerësimit, i cili mund të gjendet në https://rm.coe.int/t-cy-2017-2-mla-follow-up-rep/168076d55f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smtClean="0"/>
          </a:p>
        </p:txBody>
      </p:sp>
    </p:spTree>
    <p:extLst>
      <p:ext uri="{BB962C8B-B14F-4D97-AF65-F5344CB8AC3E}">
        <p14:creationId xmlns:p14="http://schemas.microsoft.com/office/powerpoint/2010/main" xmlns="" val="1341702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c.)</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sq-AL" sz="1200" b="1" i="1"/>
              <a:t>Të vendosen, aty ku është e mundur, pikat e kontaktit në zyrat e prokurorisë për të lejuar një rol më të drejtpërdrejtë në ndihmën juridike të ndërsjellë dhe një përgjigje më të shpejtë ndaj kërkesave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smtClean="0"/>
          </a:p>
        </p:txBody>
      </p:sp>
    </p:spTree>
    <p:extLst>
      <p:ext uri="{BB962C8B-B14F-4D97-AF65-F5344CB8AC3E}">
        <p14:creationId xmlns:p14="http://schemas.microsoft.com/office/powerpoint/2010/main" xmlns="" val="32494048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Koha e caktuar për pyetjet e pjesëmarrësve.</a:t>
            </a: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smtClean="0"/>
          </a:p>
        </p:txBody>
      </p:sp>
    </p:spTree>
    <p:extLst>
      <p:ext uri="{BB962C8B-B14F-4D97-AF65-F5344CB8AC3E}">
        <p14:creationId xmlns:p14="http://schemas.microsoft.com/office/powerpoint/2010/main" xmlns="" val="42587525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dhe slajdet vijuese përshkruajnë hapat e zakonshëm praktikë në procedurat e NJN-së. Hapat janë vetë-shpjegues dhe duhet të jenë të njohur për praktikuesit e së drejtës penale pasi ato korrespondojnë me çështjen e brendshme që procedon me një shtesë të elementit ndërkombëtar.</a:t>
            </a:r>
          </a:p>
          <a:p>
            <a:endParaRPr lang="en-US" dirty="0"/>
          </a:p>
          <a:p>
            <a:r>
              <a:rPr lang="sq-AL"/>
              <a:t>Hapi 1: parakushti për etiketimin e çështjes si NJN është krijimi i elementit ndërkombëtar në rast në përputhje me ligjin.</a:t>
            </a:r>
          </a:p>
          <a:p>
            <a:r>
              <a:rPr lang="sq-AL"/>
              <a:t>Hapi 2: autoriteti që zhvillon procedurën duhet të analizojë hollësisht çështjen dhe të përcaktojë se cilat fakte duhet të merren</a:t>
            </a:r>
          </a:p>
          <a:p>
            <a:r>
              <a:rPr lang="sq-AL"/>
              <a:t>Hapi 3: niveli i informacionit mund të jetë i ndryshëm për shkak të fazave të ndryshme të procedurës</a:t>
            </a:r>
          </a:p>
          <a:p>
            <a:r>
              <a:rPr lang="sq-AL"/>
              <a:t>Hapi 4: ndihma joformale dhe formale ndryshon në shpejtësi, çfarë është shpjeguar më parë</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smtClean="0"/>
          </a:p>
        </p:txBody>
      </p:sp>
    </p:spTree>
    <p:extLst>
      <p:ext uri="{BB962C8B-B14F-4D97-AF65-F5344CB8AC3E}">
        <p14:creationId xmlns:p14="http://schemas.microsoft.com/office/powerpoint/2010/main" xmlns="" val="7967330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Ekzistojnë variacione të ndryshme në qasjen ndaj Hapit 4, në varësi të strukturës së ligjit vendor. Ndryshimet varen nga sa autoritetit të NJN-së i është caktuar kompetencë pjesëmarrëse, zyrë ose gjykatë. Gjithashtu, kjo varet nga mundësitë ligjore që ata të angazhohen në procedurat e NJN-së brenda dhe jashtë vendit.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smtClean="0"/>
          </a:p>
        </p:txBody>
      </p:sp>
    </p:spTree>
    <p:extLst>
      <p:ext uri="{BB962C8B-B14F-4D97-AF65-F5344CB8AC3E}">
        <p14:creationId xmlns:p14="http://schemas.microsoft.com/office/powerpoint/2010/main" xmlns="" val="6850028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smtClean="0"/>
          </a:p>
        </p:txBody>
      </p:sp>
    </p:spTree>
    <p:extLst>
      <p:ext uri="{BB962C8B-B14F-4D97-AF65-F5344CB8AC3E}">
        <p14:creationId xmlns:p14="http://schemas.microsoft.com/office/powerpoint/2010/main" xmlns="" val="17182242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Këtu nga pjesëmarrësit duhet të kërkohet të përshkruajnë situatën në vendin e tyre dhe ta krahasojnë atë me ndryshimet e paraqitura më parë të këtij hapi.</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smtClean="0"/>
          </a:p>
        </p:txBody>
      </p:sp>
    </p:spTree>
    <p:extLst>
      <p:ext uri="{BB962C8B-B14F-4D97-AF65-F5344CB8AC3E}">
        <p14:creationId xmlns:p14="http://schemas.microsoft.com/office/powerpoint/2010/main" xmlns="" val="4186700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Ky slajd paraqet përmbledhje të shpejtë të përkufizimeve, informacioneve dhe shpjegimeve rreth llojeve më tipike të të dhënave kompjuterike që përdoren sot. Tashmë iu është paraqitur pjesëmarrësve në kuadër të seancave në lidhje me nenet e Konventës së Budapestit (1 dhe 18), prova elektronike dhe të ngjashme.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smtClean="0"/>
          </a:p>
        </p:txBody>
      </p:sp>
    </p:spTree>
    <p:extLst>
      <p:ext uri="{BB962C8B-B14F-4D97-AF65-F5344CB8AC3E}">
        <p14:creationId xmlns:p14="http://schemas.microsoft.com/office/powerpoint/2010/main" xmlns="" val="3171258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Hapi 5: Procedimi i NJN-së mund të kërkojë dhe kërkon shumë kohë. Akoma, autoritetet në pritje nuk duhet të varen vetëm nga përgjigja ndaj saj. Ato duhet të veprojnë në mënyrë proaktive dhe të ndërmarrin të gjitha masat e nevojshme të cilat mund të procedohen ndërsa presin një përgjigje. Pjesëmarrësit duhet të pyeten se çfarë mund të jetë kjo.</a:t>
            </a:r>
          </a:p>
          <a:p>
            <a:endParaRPr lang="en-US" dirty="0"/>
          </a:p>
          <a:p>
            <a:r>
              <a:rPr lang="sq-AL"/>
              <a:t>Hapi 6: shteti të cilit i adresohet kërkesa merr Kërkesën dhe fillon procedimin lokal i cili mund të jetë gjithashtu i ndryshëm siç përshkruhet më parë nga ana kërkuese.</a:t>
            </a:r>
          </a:p>
          <a:p>
            <a:endParaRPr lang="en-US" dirty="0"/>
          </a:p>
          <a:p>
            <a:r>
              <a:rPr lang="sq-AL"/>
              <a:t>Hapi 7: përgjigja dërgohet në përputhje me mundësitë lokale faktike dhe ligjore.</a:t>
            </a:r>
          </a:p>
          <a:p>
            <a:endParaRPr lang="en-US" dirty="0"/>
          </a:p>
          <a:p>
            <a:r>
              <a:rPr lang="sq-AL"/>
              <a:t>Hapi 8 dhe 9: përgjigja merret dhe analizohet. Kërkesa shtesë ose si sqarim, shtojcë ose si shtesë krejtësisht e re në bazë të fakteve të vërtetuara nga Kërkesa e parë, është në vijim.</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smtClean="0"/>
          </a:p>
        </p:txBody>
      </p:sp>
    </p:spTree>
    <p:extLst>
      <p:ext uri="{BB962C8B-B14F-4D97-AF65-F5344CB8AC3E}">
        <p14:creationId xmlns:p14="http://schemas.microsoft.com/office/powerpoint/2010/main" xmlns="" val="40877354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smtClean="0"/>
          </a:p>
        </p:txBody>
      </p:sp>
    </p:spTree>
    <p:extLst>
      <p:ext uri="{BB962C8B-B14F-4D97-AF65-F5344CB8AC3E}">
        <p14:creationId xmlns:p14="http://schemas.microsoft.com/office/powerpoint/2010/main" xmlns="" val="2964916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smtClean="0"/>
          </a:p>
        </p:txBody>
      </p:sp>
    </p:spTree>
    <p:extLst>
      <p:ext uri="{BB962C8B-B14F-4D97-AF65-F5344CB8AC3E}">
        <p14:creationId xmlns:p14="http://schemas.microsoft.com/office/powerpoint/2010/main" xmlns="" val="307487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Ekziston mundësia që autoritetet që kanë marrë kërkesën të kërkojnë informacion shtesë, justifikim ligjor ose të ngjashme. Autoriteti kërkues duhet të jetë i vetëdijshëm për këtë dhe i gatshëm të përgjigjet menjëherë.</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smtClean="0"/>
          </a:p>
        </p:txBody>
      </p:sp>
    </p:spTree>
    <p:extLst>
      <p:ext uri="{BB962C8B-B14F-4D97-AF65-F5344CB8AC3E}">
        <p14:creationId xmlns:p14="http://schemas.microsoft.com/office/powerpoint/2010/main" xmlns="" val="26077981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Pjesëmarrësit ftohen të ndajnë përvojën e tyre.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smtClean="0"/>
          </a:p>
        </p:txBody>
      </p:sp>
    </p:spTree>
    <p:extLst>
      <p:ext uri="{BB962C8B-B14F-4D97-AF65-F5344CB8AC3E}">
        <p14:creationId xmlns:p14="http://schemas.microsoft.com/office/powerpoint/2010/main" xmlns="" val="7307835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Koha e caktuar për pyetjet e pjesëmarrësve.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smtClean="0"/>
          </a:p>
        </p:txBody>
      </p:sp>
    </p:spTree>
    <p:extLst>
      <p:ext uri="{BB962C8B-B14F-4D97-AF65-F5344CB8AC3E}">
        <p14:creationId xmlns:p14="http://schemas.microsoft.com/office/powerpoint/2010/main" xmlns="" val="20354537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Studimi i rastit i një lënde të vërtetë nga viti 2020. Material shtesë në lidhje me të është dhënë në paketën e trajnimit.</a:t>
            </a:r>
          </a:p>
          <a:p>
            <a:endParaRPr lang="en-US" dirty="0"/>
          </a:p>
          <a:p>
            <a:r>
              <a:rPr lang="sq-AL"/>
              <a:t>Në varësi të rrethanave, puna mund të organizohet në grupe me kohë të caktuar për analizën e përmbledhjes dhe hartimin e konkluzioneve, ose eksperti mund ta mbajë audiencën si një grup dhe të kalojë me pjesëmarrësit së bashku përmes analizave dhe konkluzioneve.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smtClean="0"/>
          </a:p>
        </p:txBody>
      </p:sp>
    </p:spTree>
    <p:extLst>
      <p:ext uri="{BB962C8B-B14F-4D97-AF65-F5344CB8AC3E}">
        <p14:creationId xmlns:p14="http://schemas.microsoft.com/office/powerpoint/2010/main" xmlns="" val="105781003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smtClean="0"/>
          </a:p>
        </p:txBody>
      </p:sp>
    </p:spTree>
    <p:extLst>
      <p:ext uri="{BB962C8B-B14F-4D97-AF65-F5344CB8AC3E}">
        <p14:creationId xmlns:p14="http://schemas.microsoft.com/office/powerpoint/2010/main" xmlns="" val="380487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smtClean="0"/>
          </a:p>
        </p:txBody>
      </p:sp>
    </p:spTree>
    <p:extLst>
      <p:ext uri="{BB962C8B-B14F-4D97-AF65-F5344CB8AC3E}">
        <p14:creationId xmlns:p14="http://schemas.microsoft.com/office/powerpoint/2010/main" xmlns="" val="24373616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smtClean="0"/>
          </a:p>
        </p:txBody>
      </p:sp>
    </p:spTree>
    <p:extLst>
      <p:ext uri="{BB962C8B-B14F-4D97-AF65-F5344CB8AC3E}">
        <p14:creationId xmlns:p14="http://schemas.microsoft.com/office/powerpoint/2010/main" xmlns="" val="37126651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Shpjegim më i thjeshtë i informacionit të paraqitur në slajdin e mëparshëm.</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smtClean="0"/>
          </a:p>
        </p:txBody>
      </p:sp>
    </p:spTree>
    <p:extLst>
      <p:ext uri="{BB962C8B-B14F-4D97-AF65-F5344CB8AC3E}">
        <p14:creationId xmlns:p14="http://schemas.microsoft.com/office/powerpoint/2010/main" xmlns="" val="100601869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Koha e caktuar për pyetjet e pjesëmarrësve.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smtClean="0"/>
          </a:p>
        </p:txBody>
      </p:sp>
    </p:spTree>
    <p:extLst>
      <p:ext uri="{BB962C8B-B14F-4D97-AF65-F5344CB8AC3E}">
        <p14:creationId xmlns:p14="http://schemas.microsoft.com/office/powerpoint/2010/main" xmlns="" val="9863793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Objektivat e seancës. Pjesëmarrësit duhet të njihen me atë që pritet të arrihet deri në fund të seancës.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smtClean="0"/>
          </a:p>
        </p:txBody>
      </p:sp>
    </p:spTree>
    <p:extLst>
      <p:ext uri="{BB962C8B-B14F-4D97-AF65-F5344CB8AC3E}">
        <p14:creationId xmlns:p14="http://schemas.microsoft.com/office/powerpoint/2010/main" xmlns="" val="30039291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Koha e caktuar për pyetjet përfundimtare.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smtClean="0"/>
          </a:p>
        </p:txBody>
      </p:sp>
    </p:spTree>
    <p:extLst>
      <p:ext uri="{BB962C8B-B14F-4D97-AF65-F5344CB8AC3E}">
        <p14:creationId xmlns:p14="http://schemas.microsoft.com/office/powerpoint/2010/main" xmlns="" val="154767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Informacion shtesë në lidhje me përmbajtjen e informacionit që janë të dhënat abonuesit, trafikut, përmbajtjes dhe në cloud (re).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smtClean="0"/>
          </a:p>
        </p:txBody>
      </p:sp>
    </p:spTree>
    <p:extLst>
      <p:ext uri="{BB962C8B-B14F-4D97-AF65-F5344CB8AC3E}">
        <p14:creationId xmlns:p14="http://schemas.microsoft.com/office/powerpoint/2010/main" xmlns="" val="4046560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b="0">
                <a:solidFill>
                  <a:srgbClr val="555555"/>
                </a:solidFill>
              </a:rPr>
              <a:t>Informacioni bazë i abonuesit përcaktohet së pari nga kompanitë e komunikimit telefonik dhe do të thotë: (A) Emri, (B) adresa, (C) regjistrat e lidhjeve telefonike lokale dhe në distancë ose regjistrimet e kohës dhe kohëzgjatjes së seancës, (D) kohëzgjatja e shërbimit, duke përfshirë datën e fillimit, dhe llojet e shërbimeve të përdorura, (E) numri i telefonit ose instrumentit ose numër tjetër identifikues i abonuesit, përfshirë ndonjë adresë të caktuar të protokollit të internetit dhe (F) dhe mjetet dhe burimi i pagesës për një shërbim të tillë, përfshirë ndonjë kartë krediti ose numër të llogarisë bankare.</a:t>
            </a:r>
          </a:p>
          <a:p>
            <a:pPr marL="0" marR="0" lvl="0" indent="0" algn="just" defTabSz="457200" rtl="0" eaLnBrk="0" fontAlgn="base" latinLnBrk="0" hangingPunct="0">
              <a:lnSpc>
                <a:spcPct val="100000"/>
              </a:lnSpc>
              <a:spcBef>
                <a:spcPct val="30000"/>
              </a:spcBef>
              <a:spcAft>
                <a:spcPct val="0"/>
              </a:spcAft>
              <a:buClrTx/>
              <a:buSzTx/>
              <a:buFontTx/>
              <a:buNone/>
              <a:tabLst/>
              <a:defRPr/>
            </a:pPr>
            <a:endParaRPr lang="en-GB" b="0" dirty="0">
              <a:solidFill>
                <a:srgbClr val="555555"/>
              </a:solidFill>
              <a:effectLst/>
            </a:endParaRPr>
          </a:p>
          <a:p>
            <a:pPr marL="0" marR="0" lvl="0" indent="0" algn="just" defTabSz="457200" rtl="0" eaLnBrk="0" fontAlgn="base" latinLnBrk="0" hangingPunct="0">
              <a:lnSpc>
                <a:spcPct val="100000"/>
              </a:lnSpc>
              <a:spcBef>
                <a:spcPct val="30000"/>
              </a:spcBef>
              <a:spcAft>
                <a:spcPct val="0"/>
              </a:spcAft>
              <a:buClrTx/>
              <a:buSzTx/>
              <a:buFontTx/>
              <a:buNone/>
              <a:tabLst/>
              <a:defRPr/>
            </a:pPr>
            <a:r>
              <a:rPr lang="sq-AL" b="0">
                <a:solidFill>
                  <a:srgbClr val="555555"/>
                </a:solidFill>
              </a:rPr>
              <a:t>Sot implementohet për abonuesit e Ofruesve të Shërbimeve të Internetit me qëllim të qasjes në internet.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smtClean="0"/>
          </a:p>
        </p:txBody>
      </p:sp>
    </p:spTree>
    <p:extLst>
      <p:ext uri="{BB962C8B-B14F-4D97-AF65-F5344CB8AC3E}">
        <p14:creationId xmlns:p14="http://schemas.microsoft.com/office/powerpoint/2010/main" xmlns="" val="2511214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sq-AL">
                <a:latin typeface="Arial" panose="020B0604020202020204" pitchFamily="34" charset="0"/>
              </a:rPr>
              <a:t>Në parim, BSI i referohet çdo informacioni të mbajtur nga administrata e një ofruesi të shërbimit në lidhje me një abonues të shërbimeve të tij. Informacioni i abonuesit mund të gjendet në formën e të dhënave kompjuterike ose në ndonjë formë tjetër, siç janë shënimet në letër. </a:t>
            </a:r>
          </a:p>
          <a:p>
            <a:pPr algn="just"/>
            <a:endParaRPr lang="en-GB" dirty="0">
              <a:effectLst/>
              <a:latin typeface="Arial" panose="020B0604020202020204" pitchFamily="34" charset="0"/>
            </a:endParaRPr>
          </a:p>
          <a:p>
            <a:pPr algn="just"/>
            <a:r>
              <a:rPr lang="sq-AL">
                <a:latin typeface="Arial" panose="020B0604020202020204" pitchFamily="34" charset="0"/>
              </a:rPr>
              <a:t>Meqenëse informacioni i abonuesit përfshin forma të dhënash përveç të dhënave kompjuterike, një dispozitë e veçantë është përfshirë në nen për të adresuar këtë lloj informacioni. "Abonuesi" ka për qëllim të përfshijë një gamë të gjerë të klientëve të ofruesve të shërbimeve, nga personat që kanë abonime të paguara, tek ata që paguajnë mbi bazën e përdorimit, deri tek ata që marrin shërbime falas. Ai gjithashtu përfshin informacione në lidhje me personat që kanë të drejtë të përdorin llogarinë e abonuesit. </a:t>
            </a:r>
          </a:p>
          <a:p>
            <a:pPr algn="just"/>
            <a:endParaRPr lang="en-GB" dirty="0">
              <a:effectLst/>
              <a:latin typeface="Arial" panose="020B0604020202020204" pitchFamily="34" charset="0"/>
            </a:endParaRPr>
          </a:p>
          <a:p>
            <a:pPr algn="just"/>
            <a:r>
              <a:rPr lang="sq-AL">
                <a:latin typeface="Arial" panose="020B0604020202020204" pitchFamily="34" charset="0"/>
              </a:rPr>
              <a:t>Gjatë një hetimi penal, informacioni i abonuesit mund të jetë i nevojshëm kryesisht në dy situata specifike. Së pari, informacioni i abonuesit është i nevojshëm për të identifikuar se cilat shërbime dhe masa teknike përkatëse janë përdorur ose po përdoren nga një abonues, të tilla si lloji i shërbimit telefonik të përdorur (p.sh. celular), lloji i shërbimeve të tjera shoqëruese të përdorura (p.sh. përcjellja e thirrjeve, mesazhi me zë etj.), numri i telefonit ose adresa tjetër teknike (p.sh. adresa e e-mailit). </a:t>
            </a:r>
          </a:p>
          <a:p>
            <a:pPr algn="just"/>
            <a:endParaRPr lang="en-GB" dirty="0">
              <a:effectLst/>
              <a:latin typeface="Arial" panose="020B0604020202020204" pitchFamily="34" charset="0"/>
            </a:endParaRPr>
          </a:p>
          <a:p>
            <a:pPr algn="just"/>
            <a:r>
              <a:rPr lang="sq-AL">
                <a:latin typeface="Arial" panose="020B0604020202020204" pitchFamily="34" charset="0"/>
              </a:rPr>
              <a:t>Së dyti, kur njihet një adresë teknike, informacioni i abonuesit është i nevojshëm për të ndihmuar në përcaktimin e identitetit të personit në fjalë. Informacione të tjera të abonuesit, të tilla si informacioni tregtar në lidhje me faturimin dhe regjistrat e pagesave të abonuesit mund të jenë gjithashtu të rëndësishme për hetimet penale, veçanërisht kur krimi nën hetim përfshin mashtrim kompjuterik ose krim tjetër ekonomik</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smtClean="0"/>
          </a:p>
        </p:txBody>
      </p:sp>
    </p:spTree>
    <p:extLst>
      <p:ext uri="{BB962C8B-B14F-4D97-AF65-F5344CB8AC3E}">
        <p14:creationId xmlns:p14="http://schemas.microsoft.com/office/powerpoint/2010/main" xmlns="" val="4207218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latin typeface="Arial" panose="020B0604020202020204" pitchFamily="34" charset="0"/>
              </a:rPr>
              <a:t>Këto të dhëna gjenerohen nga kompjuterët në zinxhirin e komunikimit në mënyrë që të përcjellin një komunikim nga origjina e tij deri në destinacion. Prandaj është ndihmëse për vetë komunikimin. </a:t>
            </a:r>
          </a:p>
          <a:p>
            <a:pPr algn="just"/>
            <a:endParaRPr lang="en-GB" dirty="0">
              <a:effectLst/>
              <a:latin typeface="Arial" panose="020B0604020202020204" pitchFamily="34" charset="0"/>
            </a:endParaRPr>
          </a:p>
          <a:p>
            <a:pPr algn="just"/>
            <a:r>
              <a:rPr lang="sq-AL">
                <a:latin typeface="Arial" panose="020B0604020202020204" pitchFamily="34" charset="0"/>
              </a:rPr>
              <a:t>Në rast të hetimit të një vepre penale të kryer në lidhje me një sistem kompjuterik, të dhënat e trafikut janë të nevojshme për të gjetur burimin e një komunikimi si një pikënisje për mbledhjen e provave të mëtejshme ose si pjesë e provave të veprës. Të dhënat e trafikut mund të zgjasin vetëm përkohësisht, gjë që e bën të domosdoshme urdhërimin e ruajtjes së tyre të shpejtë. Si pasojë, zbulimi i shpejtë i tij mund të jetë i nevojshëm për të dalluar rrugën e komunikimit për në një të mbledhur prova të mëtejshme para se të fshihen ose për të identifikuar një të dyshuar. Procedura e zakonshme për mbledhjen dhe zbulimin e të dhënave kompjuterike mund të jetë e pamjaftueshme. </a:t>
            </a:r>
          </a:p>
          <a:p>
            <a:pPr algn="just"/>
            <a:endParaRPr lang="en-GB" dirty="0">
              <a:effectLst/>
              <a:latin typeface="Arial" panose="020B0604020202020204" pitchFamily="34" charset="0"/>
            </a:endParaRPr>
          </a:p>
          <a:p>
            <a:pPr algn="just"/>
            <a:r>
              <a:rPr lang="sq-AL">
                <a:latin typeface="Arial" panose="020B0604020202020204" pitchFamily="34" charset="0"/>
              </a:rPr>
              <a:t>Për më tepër, mbledhja e këtyre të dhënave konsiderohet në parim të jetë më pak ndërhyrëse pasi që si e tillë nuk zbulon përmbajtjen e komunikimit që konsiderohet të jetë më e ndjeshme.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smtClean="0"/>
          </a:p>
        </p:txBody>
      </p:sp>
    </p:spTree>
    <p:extLst>
      <p:ext uri="{BB962C8B-B14F-4D97-AF65-F5344CB8AC3E}">
        <p14:creationId xmlns:p14="http://schemas.microsoft.com/office/powerpoint/2010/main" xmlns="" val="20334280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Konventa e Budapestit nuk parasheh përkufizim të të dhënave të përmbajtjes. Sidoqoftë, ka një numër burimesh të ndryshme ligjore që ofrojnë përshkrime të ngjashme të termit "të dhëna të përmbajtjes".</a:t>
            </a:r>
          </a:p>
          <a:p>
            <a:pPr algn="just"/>
            <a:endParaRPr lang="en-US" dirty="0"/>
          </a:p>
          <a:p>
            <a:pPr algn="just"/>
            <a:r>
              <a:rPr lang="sq-AL"/>
              <a:t>Të gjitha përshkrimet dhe përkufizimet pajtohen që të dhënat e përmbajtjes përfaqësojnë atë që është "brenda" fajlit i cili dërgohet në rrjet.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smtClean="0"/>
          </a:p>
        </p:txBody>
      </p:sp>
    </p:spTree>
    <p:extLst>
      <p:ext uri="{BB962C8B-B14F-4D97-AF65-F5344CB8AC3E}">
        <p14:creationId xmlns:p14="http://schemas.microsoft.com/office/powerpoint/2010/main" xmlns="" val="162167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xmlns=""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xmlns=""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xmlns=""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xmlns=""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xmlns=""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xmlns=""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4/27/2021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xmlns=""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4/27/2021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xmlns=""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4/27/2021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xmlns=""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xmlns=""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4/27/2021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search?q=budapest+convention&amp;client=firefox-b-d&amp;tbm=isch&amp;source=iu&amp;ictx=1&amp;fir=ZZ7-eGVsgWp-4M%2C3KYhsb_5-Pi7FM%2C%2Fm%2F0fz_nr&amp;vet=1&amp;usg=AI4_-kSJDlP6Pr2ZoTW71_tmQNmWSirr8g&amp;sa=X&amp;ved=2ahUKEwjp7IWV0u3rAhVw-SoKHXmpBjYQ_B16BAgTEA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81.png"/><Relationship Id="rId4" Type="http://schemas.microsoft.com/office/2017/06/relationships/model3d" Target="../media/model3d1.glb"/></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hyperlink" Target="https://www.google.com/imgres?imgurl=http://www.coe.int/documents/8475493/52004869/FotoJet+%281%29.jpg/c45f3b85-1d37-b73e-bffa-6fa22ff908ab&amp;imgrefurl=https://www.coe.int/en/web/cybercrime/-/the-coe-standard-operating-procedures-for-the-collection-analysis-and-presentation-of-electronic-evidence-have-been-released&amp;tbnid=zrU4UzEl0OUWJM&amp;vet=12ahUKEwig_tDL0-3rAhWCk6QKHeeBDDAQMygEegUIARCsAQ..i&amp;docid=gkXd6B1mxcCGCM&amp;w=870&amp;h=489&amp;q=electronic%20evidence&amp;client=firefox-b-d&amp;ved=2ahUKEwig_tDL0-3rAhWCk6QKHeeBDDAQMygEegUIARCsAQ"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hyperlink" Target="https://www.google.com/imgres?imgurl=https://www.law.com/image/EM/NLJ35-Foreign-Office-Article-201406261134.jpg&amp;imgrefurl=https://www.law.com/corpcounsel/almID/1202675453495/Mutual-Legal-Assistance-Treatys-Moment-in-the-Spotlight/&amp;tbnid=b8ha3T3jNUc8sM&amp;vet=12ahUKEwjJsbC11e3rAhUJyKQKHVYGA9YQMygMegUIARCsAQ..i&amp;docid=a4XsWpji287F8M&amp;w=620&amp;h=372&amp;q=mutual%20legal%20assistance&amp;client=firefox-b-d&amp;ved=2ahUKEwjJsbC11e3rAhUJyKQKHVYGA9YQMygMegUIARCsAQ"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hyperlink" Target="https://www.google.com/imgres?imgurl=https://s27389.pcdn.co/wp-content/uploads/2018/04/AdobeStock_188738986.jpeg&amp;imgrefurl=https://www.information-age.com/global-cybercrime-economy-generates-over-1-5tn-according-to-new-study-123471631/&amp;tbnid=Q1D8kDCy6cNnsM&amp;vet=12ahUKEwi0htix9PLrAhVG16QKHRgEDx4QMygAegUIARDLAQ..i&amp;docid=cJI6p3kCnk-seM&amp;w=3840&amp;h=2160&amp;q=cybercrime&amp;client=firefox-b-d&amp;ved=2ahUKEwi0htix9PLrAhVG16QKHRgEDx4QMygAegUIARDLAQ"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diagramColors" Target="../diagrams/colors4.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diagramColors" Target="../diagrams/colors5.xm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hyperlink" Target="https://www.google.com/imgres?imgurl=https://www.simplilearn.com/ice9/free_resources_article_thumb/What_is_Data_Types_of_Data_and_How_To_Analyze_Data.jpg&amp;imgrefurl=https://www.simplilearn.com/what-is-data-article&amp;tbnid=1UG-ZP1lhdESkM&amp;vet=12ahUKEwi5rPSWze3rAhUJ16QKHYKtANMQMygNegUIARC7AQ..i&amp;docid=_VmfOCU-RFECDM&amp;w=848&amp;h=477&amp;q=electronic%20data%20types&amp;client=firefox-b-d&amp;ved=2ahUKEwi5rPSWze3rAhUJ16QKHYKtANMQMygNegUIARC7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q-AL"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3939540"/>
          </a:xfrm>
          <a:prstGeom prst="rect">
            <a:avLst/>
          </a:prstGeom>
          <a:ln>
            <a:noFill/>
          </a:ln>
        </p:spPr>
        <p:txBody>
          <a:bodyPr wrap="square">
            <a:spAutoFit/>
          </a:bodyPr>
          <a:lstStyle/>
          <a:p>
            <a:pPr algn="ctr"/>
            <a:r>
              <a:rPr lang="sq-AL" sz="3600" b="1" i="1">
                <a:solidFill>
                  <a:schemeClr val="tx2"/>
                </a:solidFill>
              </a:rPr>
              <a:t>Kurs i Specializuar Gjyqësor për Bashkëpunimin Ndërkombëtar</a:t>
            </a:r>
          </a:p>
          <a:p>
            <a:pPr algn="ctr"/>
            <a:endParaRPr lang="fr-FR" b="1" dirty="0"/>
          </a:p>
          <a:p>
            <a:pPr marL="0" indent="0" algn="ctr">
              <a:buFont typeface="Arial" charset="0"/>
              <a:buNone/>
              <a:defRPr/>
            </a:pPr>
            <a:r>
              <a:rPr lang="sq-AL" b="1"/>
              <a:t> </a:t>
            </a:r>
          </a:p>
          <a:p>
            <a:pPr marL="0" indent="0" algn="ctr">
              <a:buFont typeface="Arial" charset="0"/>
              <a:buNone/>
              <a:defRPr/>
            </a:pPr>
            <a:r>
              <a:rPr lang="sq-AL" sz="3200" b="1">
                <a:solidFill>
                  <a:schemeClr val="tx2"/>
                </a:solidFill>
              </a:rPr>
              <a:t>Sesioni 2.3 </a:t>
            </a:r>
          </a:p>
          <a:p>
            <a:pPr marL="0" indent="0" algn="ctr">
              <a:buFont typeface="Arial" charset="0"/>
              <a:buNone/>
              <a:defRPr/>
            </a:pPr>
            <a:r>
              <a:rPr lang="sq-AL" sz="3200" b="1">
                <a:solidFill>
                  <a:schemeClr val="tx2"/>
                </a:solidFill>
              </a:rPr>
              <a:t>Zbatimi i marrjes së provave elektronike përmes mekanizmave të bashkëpunimit ndërkombëtar </a:t>
            </a: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1" y="1069177"/>
            <a:ext cx="5026403" cy="5678478"/>
          </a:xfrm>
          <a:prstGeom prst="rect">
            <a:avLst/>
          </a:prstGeom>
        </p:spPr>
        <p:txBody>
          <a:bodyPr wrap="square">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Më shumë rreth të dhënave të trafikut</a:t>
            </a:r>
            <a:r>
              <a:rPr lang="sq-AL"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1100" dirty="0">
              <a:cs typeface="Arial" panose="020B0604020202020204" pitchFamily="34" charset="0"/>
            </a:endParaRPr>
          </a:p>
          <a:p>
            <a:pPr marL="342900" indent="-342900" algn="just">
              <a:buFont typeface="Wingdings" pitchFamily="2" charset="2"/>
              <a:buChar char="ü"/>
            </a:pPr>
            <a:r>
              <a:rPr lang="sq-AL" sz="2200" b="1" dirty="0"/>
              <a:t>Konventa kundër krimeve kibernetike (ETS 185), Neni 1</a:t>
            </a:r>
            <a:r>
              <a:rPr lang="sq-AL" sz="2200" dirty="0"/>
              <a:t>:</a:t>
            </a:r>
          </a:p>
          <a:p>
            <a:pPr marL="342900" indent="-342900" algn="just">
              <a:buFont typeface="Wingdings" pitchFamily="2" charset="2"/>
              <a:buChar char="§"/>
            </a:pPr>
            <a:r>
              <a:rPr lang="sq-AL" sz="2200" dirty="0"/>
              <a:t>Për qëllime të kësaj Konvente:</a:t>
            </a:r>
          </a:p>
          <a:p>
            <a:pPr algn="just">
              <a:buFont typeface="Arial" panose="020B0604020202020204" pitchFamily="34" charset="0"/>
              <a:buChar char="•"/>
            </a:pPr>
            <a:r>
              <a:rPr lang="sq-AL" sz="2200" dirty="0"/>
              <a:t>d.) “të dhënat e trafikut” nënkuptojnë të dhënat kompjuterike </a:t>
            </a:r>
            <a:r>
              <a:rPr lang="sq-AL" sz="2200" b="1" dirty="0"/>
              <a:t>të një komunikimi përmes një sistemi kompjuterik</a:t>
            </a:r>
            <a:r>
              <a:rPr lang="sq-AL" sz="2200" dirty="0"/>
              <a:t>, të </a:t>
            </a:r>
            <a:r>
              <a:rPr lang="sq-AL" sz="2200" dirty="0" err="1"/>
              <a:t>gjeneruara</a:t>
            </a:r>
            <a:r>
              <a:rPr lang="sq-AL" sz="2200" dirty="0"/>
              <a:t> nga një sistem kompjuterik që përbën një pjesë të zinxhirit të komunikimit, </a:t>
            </a:r>
            <a:r>
              <a:rPr lang="sq-AL" sz="2200" b="1" dirty="0"/>
              <a:t>që tregon origjinën e komunikimit, </a:t>
            </a:r>
            <a:r>
              <a:rPr lang="sq-AL" sz="2200" b="1" dirty="0" err="1"/>
              <a:t>destinacionin</a:t>
            </a:r>
            <a:r>
              <a:rPr lang="sq-AL" sz="2200" b="1" dirty="0"/>
              <a:t>, rrugën, kohën, datën, madhësinë, kohëzgjatjen, ose lloje të shërbimeve të tjera themelore</a:t>
            </a:r>
            <a:r>
              <a:rPr lang="sq-AL" sz="2200" dirty="0"/>
              <a:t>.</a:t>
            </a:r>
          </a:p>
          <a:p>
            <a:pPr marL="0" indent="0" algn="just">
              <a:buNone/>
            </a:pPr>
            <a:endParaRPr lang="en-US" sz="2200" dirty="0"/>
          </a:p>
        </p:txBody>
      </p:sp>
      <p:pic>
        <p:nvPicPr>
          <p:cNvPr id="2050" name="Picture 2" descr="Image result for budapest convention">
            <a:hlinkClick r:id="rId4"/>
            <a:extLst>
              <a:ext uri="{FF2B5EF4-FFF2-40B4-BE49-F238E27FC236}">
                <a16:creationId xmlns:a16="http://schemas.microsoft.com/office/drawing/2014/main" xmlns="" id="{AA212368-0EDF-4310-8CE9-7FAFFB7E419F}"/>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174345" y="2310862"/>
            <a:ext cx="2358095" cy="334813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96270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046027"/>
            <a:ext cx="4178678" cy="5509200"/>
          </a:xfrm>
          <a:prstGeom prst="rect">
            <a:avLst/>
          </a:prstGeom>
        </p:spPr>
        <p:txBody>
          <a:bodyPr wrap="square">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Më shumë rreth të dhënave të përmbajtjes</a:t>
            </a:r>
            <a:r>
              <a:rPr lang="sq-AL"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cs typeface="Arial" panose="020B0604020202020204" pitchFamily="34" charset="0"/>
            </a:endParaRPr>
          </a:p>
          <a:p>
            <a:pPr marL="342900" indent="-342900" algn="just">
              <a:buFont typeface="Arial" panose="020B0604020202020204" pitchFamily="34" charset="0"/>
              <a:buChar char="•"/>
            </a:pPr>
            <a:r>
              <a:rPr lang="sq-AL" sz="2200" dirty="0"/>
              <a:t>“</a:t>
            </a:r>
            <a:r>
              <a:rPr lang="sq-AL" sz="2200" b="1" dirty="0"/>
              <a:t>Të dhëna për përmbajtjen</a:t>
            </a:r>
            <a:r>
              <a:rPr lang="sq-AL" sz="2200" dirty="0"/>
              <a:t>” nuk janë të përkufizuara në Konventë por i referohen përmbajtjes së komunikimit; do të thotë </a:t>
            </a:r>
            <a:r>
              <a:rPr lang="sq-AL" sz="2200" b="1" dirty="0"/>
              <a:t>kuptimit ose domethënies</a:t>
            </a:r>
            <a:r>
              <a:rPr lang="sq-AL" sz="2200" dirty="0"/>
              <a:t> së komunikimit, ose </a:t>
            </a:r>
            <a:r>
              <a:rPr lang="sq-AL" sz="2200" b="1" dirty="0"/>
              <a:t>porosisë ose informatës që bartet</a:t>
            </a:r>
            <a:r>
              <a:rPr lang="sq-AL" sz="2200" dirty="0"/>
              <a:t> përmes komunikimit (përveç të dhënave të trafikut). </a:t>
            </a:r>
          </a:p>
          <a:p>
            <a:pPr marL="342900" indent="-342900" algn="just">
              <a:buFont typeface="Arial" panose="020B0604020202020204" pitchFamily="34" charset="0"/>
              <a:buChar char="•"/>
            </a:pPr>
            <a:r>
              <a:rPr lang="sq-AL" sz="2200" i="1" dirty="0"/>
              <a:t>Raporti shpjegues i Konventës mbi Krimin </a:t>
            </a:r>
            <a:r>
              <a:rPr lang="sq-AL" sz="2200" i="1" dirty="0" err="1"/>
              <a:t>Kibernetik</a:t>
            </a:r>
            <a:r>
              <a:rPr lang="sq-AL" sz="2200" i="1" dirty="0"/>
              <a:t>, seksioni 209</a:t>
            </a:r>
          </a:p>
        </p:txBody>
      </p:sp>
      <p:sp>
        <p:nvSpPr>
          <p:cNvPr id="6" name="Rectangle 5">
            <a:extLst>
              <a:ext uri="{FF2B5EF4-FFF2-40B4-BE49-F238E27FC236}">
                <a16:creationId xmlns:a16="http://schemas.microsoft.com/office/drawing/2014/main" xmlns="" id="{BF5622A4-1462-0B49-BF72-B0E54A13499C}"/>
              </a:ext>
            </a:extLst>
          </p:cNvPr>
          <p:cNvSpPr/>
          <p:nvPr/>
        </p:nvSpPr>
        <p:spPr>
          <a:xfrm>
            <a:off x="4660522" y="954873"/>
            <a:ext cx="4063064" cy="2677656"/>
          </a:xfrm>
          <a:prstGeom prst="rect">
            <a:avLst/>
          </a:prstGeom>
        </p:spPr>
        <p:txBody>
          <a:bodyPr wrap="square">
            <a:spAutoFit/>
          </a:bodyPr>
          <a:lstStyle/>
          <a:p>
            <a:pPr marL="342900" indent="-342900" algn="just">
              <a:buFont typeface="Arial" panose="020B0604020202020204" pitchFamily="34" charset="0"/>
              <a:buChar char="•"/>
            </a:pPr>
            <a:r>
              <a:rPr lang="sq-AL" sz="2100" b="1" dirty="0"/>
              <a:t>Të dhënat e përmbajtjes përfshijnë çdo të dhënë që përcjell kuptimin ose përmbajtjen e një komunikimi</a:t>
            </a:r>
            <a:r>
              <a:rPr lang="sq-AL" sz="2100" dirty="0"/>
              <a:t> si dhe të dhënat e përpunuara, të ruajtura ose të transmetuara nga programet kompjuterike.</a:t>
            </a:r>
          </a:p>
        </p:txBody>
      </p:sp>
      <mc:AlternateContent xmlns:mc="http://schemas.openxmlformats.org/markup-compatibility/2006">
        <mc:Choice xmlns:am3d="http://schemas.microsoft.com/office/drawing/2017/model3d" xmlns="" Requires="am3d">
          <p:graphicFrame>
            <p:nvGraphicFramePr>
              <p:cNvPr id="5" name="3D Model 4" descr="File folder with contents">
                <a:extLst>
                  <a:ext uri="{FF2B5EF4-FFF2-40B4-BE49-F238E27FC236}">
                    <a16:creationId xmlns:a16="http://schemas.microsoft.com/office/drawing/2014/main" id="{FAACB527-CAF2-4B83-8D70-F732989FA1F1}"/>
                  </a:ext>
                </a:extLst>
              </p:cNvPr>
              <p:cNvGraphicFramePr>
                <a:graphicFrameLocks noChangeAspect="1"/>
              </p:cNvGraphicFramePr>
              <p:nvPr>
                <p:extLst>
                  <p:ext uri="{D42A27DB-BD31-4B8C-83A1-F6EECF244321}">
                    <p14:modId xmlns:p14="http://schemas.microsoft.com/office/powerpoint/2010/main" val="3146802606"/>
                  </p:ext>
                </p:extLst>
              </p:nvPr>
            </p:nvGraphicFramePr>
            <p:xfrm>
              <a:off x="5856726" y="3377291"/>
              <a:ext cx="3093208" cy="3112244"/>
            </p:xfrm>
            <a:graphic>
              <a:graphicData uri="http://schemas.microsoft.com/office/drawing/2017/model3d">
                <am3d:model3d r:embed="rId4">
                  <am3d:spPr>
                    <a:xfrm>
                      <a:off x="0" y="0"/>
                      <a:ext cx="3093208" cy="3112244"/>
                    </a:xfrm>
                    <a:prstGeom prst="rect">
                      <a:avLst/>
                    </a:prstGeom>
                  </am3d:spPr>
                  <am3d:camera>
                    <am3d:pos x="0" y="0" z="61547015"/>
                    <am3d:up dx="0" dy="36000000" dz="0"/>
                    <am3d:lookAt x="0" y="0" z="0"/>
                    <am3d:perspective fov="2700000"/>
                  </am3d:camera>
                  <am3d:trans>
                    <am3d:meterPerModelUnit n="5746901" d="1000000"/>
                    <am3d:preTrans dx="0" dy="-13710234" dz="362805"/>
                    <am3d:scale>
                      <am3d:sx n="1000000" d="1000000"/>
                      <am3d:sy n="1000000" d="1000000"/>
                      <am3d:sz n="1000000" d="1000000"/>
                    </am3d:scale>
                    <am3d:rot ax="472991" ay="3127645" az="374251"/>
                    <am3d:postTrans dx="0" dy="0" dz="0"/>
                  </am3d:trans>
                  <am3d:raster rName="Office3DRenderer" rVer="16.0.8326">
                    <am3d:blip r:embed="rId5"/>
                  </am3d:raster>
                  <am3d:objViewport viewportSz="4063999"/>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5" name="3D Model 4" descr="File folder with contents">
                <a:extLst>
                  <a:ext uri="{FF2B5EF4-FFF2-40B4-BE49-F238E27FC236}">
                    <a16:creationId xmlns:a16="http://schemas.microsoft.com/office/drawing/2014/main" xmlns="" id="{FAACB527-CAF2-4B83-8D70-F732989FA1F1}"/>
                  </a:ext>
                </a:extLst>
              </p:cNvPr>
              <p:cNvPicPr>
                <a:picLocks noGrp="1" noRot="1" noChangeAspect="1" noMove="1" noResize="1" noEditPoints="1" noAdjustHandles="1" noChangeArrowheads="1" noChangeShapeType="1" noCrop="1"/>
              </p:cNvPicPr>
              <p:nvPr/>
            </p:nvPicPr>
            <p:blipFill>
              <a:blip r:embed="rId6"/>
              <a:stretch>
                <a:fillRect/>
              </a:stretch>
            </p:blipFill>
            <p:spPr>
              <a:xfrm>
                <a:off x="5856726" y="3377291"/>
                <a:ext cx="3093208" cy="3112244"/>
              </a:xfrm>
              <a:prstGeom prst="rect">
                <a:avLst/>
              </a:prstGeom>
            </p:spPr>
          </p:pic>
        </mc:Fallback>
      </mc:AlternateContent>
    </p:spTree>
    <p:extLst>
      <p:ext uri="{BB962C8B-B14F-4D97-AF65-F5344CB8AC3E}">
        <p14:creationId xmlns:p14="http://schemas.microsoft.com/office/powerpoint/2010/main" xmlns="" val="2388499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25546"/>
            <a:ext cx="4769228" cy="5970865"/>
          </a:xfrm>
          <a:prstGeom prst="rect">
            <a:avLst/>
          </a:prstGeom>
        </p:spPr>
        <p:txBody>
          <a:bodyPr wrap="square">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Më shumë rreth të dhënave në </a:t>
            </a:r>
            <a:r>
              <a:rPr lang="sq-AL" sz="2200" b="1" dirty="0" err="1">
                <a:ea typeface="Times New Roman" panose="02020603050405020304" pitchFamily="18" charset="0"/>
                <a:cs typeface="Arial" panose="020B0604020202020204" pitchFamily="34" charset="0"/>
              </a:rPr>
              <a:t>cloud</a:t>
            </a:r>
            <a:r>
              <a:rPr lang="sq-AL" sz="2200" b="1" dirty="0">
                <a:ea typeface="Times New Roman" panose="02020603050405020304" pitchFamily="18" charset="0"/>
                <a:cs typeface="Arial" panose="020B0604020202020204" pitchFamily="34" charset="0"/>
              </a:rPr>
              <a:t> - re</a:t>
            </a:r>
            <a:r>
              <a:rPr lang="sq-AL"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1200" dirty="0">
              <a:ea typeface="Times New Roman" panose="02020603050405020304" pitchFamily="18" charset="0"/>
              <a:cs typeface="Arial" panose="020B0604020202020204" pitchFamily="34" charset="0"/>
            </a:endParaRPr>
          </a:p>
          <a:p>
            <a:pPr marL="342900" indent="-342900">
              <a:spcAft>
                <a:spcPts val="0"/>
              </a:spcAft>
              <a:buFont typeface="Wingdings" pitchFamily="2" charset="2"/>
              <a:buChar char="ü"/>
            </a:pPr>
            <a:r>
              <a:rPr lang="sq-AL" sz="2100" b="1" dirty="0">
                <a:ea typeface="Times New Roman" panose="02020603050405020304" pitchFamily="18" charset="0"/>
                <a:cs typeface="Arial" panose="020B0604020202020204" pitchFamily="34" charset="0"/>
              </a:rPr>
              <a:t>Përkufizimi i </a:t>
            </a:r>
            <a:r>
              <a:rPr lang="sq-AL" sz="2100" b="1" dirty="0" err="1">
                <a:ea typeface="Times New Roman" panose="02020603050405020304" pitchFamily="18" charset="0"/>
                <a:cs typeface="Arial" panose="020B0604020202020204" pitchFamily="34" charset="0"/>
              </a:rPr>
              <a:t>Wikipedia</a:t>
            </a:r>
            <a:r>
              <a:rPr lang="sq-AL" sz="2100" dirty="0">
                <a:ea typeface="Times New Roman" panose="02020603050405020304" pitchFamily="18" charset="0"/>
                <a:cs typeface="Arial" panose="020B0604020202020204" pitchFamily="34" charset="0"/>
              </a:rPr>
              <a:t>:</a:t>
            </a:r>
          </a:p>
          <a:p>
            <a:pPr marL="342900" indent="-342900">
              <a:spcAft>
                <a:spcPts val="0"/>
              </a:spcAft>
              <a:buFont typeface="Arial" panose="020B0604020202020204" pitchFamily="34" charset="0"/>
              <a:buChar char="•"/>
            </a:pPr>
            <a:r>
              <a:rPr lang="sq-AL" sz="2100" b="1" dirty="0"/>
              <a:t>Ruajtja në </a:t>
            </a:r>
            <a:r>
              <a:rPr lang="sq-AL" sz="2100" b="1" dirty="0" err="1"/>
              <a:t>cloud</a:t>
            </a:r>
            <a:r>
              <a:rPr lang="sq-AL" sz="2100" b="1" dirty="0"/>
              <a:t> është një model i ruajtjes së të dhënave kompjuterike</a:t>
            </a:r>
            <a:r>
              <a:rPr lang="sq-AL" sz="2100" dirty="0"/>
              <a:t> në të cilën të dhënat digjitale ruhen në grumbullime logjike (</a:t>
            </a:r>
            <a:r>
              <a:rPr lang="sq-AL" sz="2100" dirty="0" err="1"/>
              <a:t>logical</a:t>
            </a:r>
            <a:r>
              <a:rPr lang="sq-AL" sz="2100" dirty="0"/>
              <a:t> </a:t>
            </a:r>
            <a:r>
              <a:rPr lang="sq-AL" sz="2100" dirty="0" err="1"/>
              <a:t>pools</a:t>
            </a:r>
            <a:r>
              <a:rPr lang="sq-AL" sz="2100" dirty="0"/>
              <a:t>). </a:t>
            </a:r>
          </a:p>
          <a:p>
            <a:pPr marL="342900" indent="-342900" algn="just">
              <a:spcAft>
                <a:spcPts val="0"/>
              </a:spcAft>
              <a:buFont typeface="Arial" panose="020B0604020202020204" pitchFamily="34" charset="0"/>
              <a:buChar char="•"/>
            </a:pPr>
            <a:r>
              <a:rPr lang="sq-AL" sz="2100" b="1" dirty="0"/>
              <a:t>Ruajtja fizike përfshin </a:t>
            </a:r>
            <a:r>
              <a:rPr lang="sq-AL" sz="2100" b="1" dirty="0" err="1"/>
              <a:t>servera</a:t>
            </a:r>
            <a:r>
              <a:rPr lang="sq-AL" sz="2100" dirty="0"/>
              <a:t> të shumtë (ndonjëherë në shumë vende), dhe mjedisi fizik zakonisht zotërohet dhe menaxhohet nga një kompani </a:t>
            </a:r>
            <a:r>
              <a:rPr lang="sq-AL" sz="2100" dirty="0" err="1"/>
              <a:t>host</a:t>
            </a:r>
            <a:r>
              <a:rPr lang="sq-AL" sz="2100" dirty="0"/>
              <a:t> (nikoqire). </a:t>
            </a:r>
          </a:p>
          <a:p>
            <a:pPr marL="342900" indent="-342900">
              <a:spcAft>
                <a:spcPts val="0"/>
              </a:spcAft>
              <a:buFont typeface="Arial" panose="020B0604020202020204" pitchFamily="34" charset="0"/>
              <a:buChar char="•"/>
            </a:pPr>
            <a:r>
              <a:rPr lang="sq-AL" sz="2100" b="1" dirty="0"/>
              <a:t>Këta ofrues të hapësirës ruajtëse janë përgjegjës</a:t>
            </a:r>
            <a:r>
              <a:rPr lang="sq-AL" sz="2100" dirty="0"/>
              <a:t> për mbajtjen e të dhënave në dispozicion dhe të qasshme</a:t>
            </a:r>
            <a:r>
              <a:rPr lang="sq-AL" sz="2200" dirty="0"/>
              <a:t>.</a:t>
            </a:r>
          </a:p>
        </p:txBody>
      </p:sp>
      <p:sp>
        <p:nvSpPr>
          <p:cNvPr id="6" name="Rectangle 5">
            <a:extLst>
              <a:ext uri="{FF2B5EF4-FFF2-40B4-BE49-F238E27FC236}">
                <a16:creationId xmlns:a16="http://schemas.microsoft.com/office/drawing/2014/main" xmlns="" id="{BF5622A4-1462-0B49-BF72-B0E54A13499C}"/>
              </a:ext>
            </a:extLst>
          </p:cNvPr>
          <p:cNvSpPr/>
          <p:nvPr/>
        </p:nvSpPr>
        <p:spPr>
          <a:xfrm>
            <a:off x="4667903" y="952123"/>
            <a:ext cx="4354553" cy="6132448"/>
          </a:xfrm>
          <a:prstGeom prst="rect">
            <a:avLst/>
          </a:prstGeom>
        </p:spPr>
        <p:txBody>
          <a:bodyPr wrap="square">
            <a:spAutoFit/>
          </a:bodyPr>
          <a:lstStyle/>
          <a:p>
            <a:pPr marL="342900" indent="-342900" algn="just">
              <a:buFont typeface="Wingdings" pitchFamily="2" charset="2"/>
              <a:buChar char="ü"/>
            </a:pPr>
            <a:r>
              <a:rPr lang="sq-AL" sz="2200" b="1" dirty="0"/>
              <a:t>Përkufizimet e Jurisprudencës (vendi anëtar i T-CY - Serbia - shembull):</a:t>
            </a:r>
          </a:p>
          <a:p>
            <a:pPr marL="342900" indent="-342900" algn="just">
              <a:buFont typeface="Arial" panose="020B0604020202020204" pitchFamily="34" charset="0"/>
              <a:buChar char="•"/>
            </a:pPr>
            <a:endParaRPr lang="en-US" sz="1050" b="1" dirty="0"/>
          </a:p>
          <a:p>
            <a:pPr marL="342900" indent="-342900" algn="just">
              <a:buFont typeface="Arial" panose="020B0604020202020204" pitchFamily="34" charset="0"/>
              <a:buChar char="•"/>
            </a:pPr>
            <a:r>
              <a:rPr lang="sq-AL" sz="2200" b="1" dirty="0" err="1">
                <a:ea typeface="Verdana" panose="020B0604030504040204" pitchFamily="34" charset="0"/>
                <a:cs typeface="Arial" panose="020B0604020202020204" pitchFamily="34" charset="0"/>
              </a:rPr>
              <a:t>cloud</a:t>
            </a:r>
            <a:r>
              <a:rPr lang="sq-AL" sz="2200" b="1" dirty="0">
                <a:ea typeface="Verdana" panose="020B0604030504040204" pitchFamily="34" charset="0"/>
                <a:cs typeface="Arial" panose="020B0604020202020204" pitchFamily="34" charset="0"/>
              </a:rPr>
              <a:t> data </a:t>
            </a:r>
            <a:r>
              <a:rPr lang="sq-AL" sz="2200" dirty="0">
                <a:ea typeface="Verdana" panose="020B0604030504040204" pitchFamily="34" charset="0"/>
                <a:cs typeface="Arial" panose="020B0604020202020204" pitchFamily="34" charset="0"/>
              </a:rPr>
              <a:t>– </a:t>
            </a:r>
            <a:r>
              <a:rPr lang="sq-AL" sz="2200" i="1" dirty="0">
                <a:ea typeface="Verdana" panose="020B0604030504040204" pitchFamily="34" charset="0"/>
                <a:cs typeface="Arial" panose="020B0604020202020204" pitchFamily="34" charset="0"/>
              </a:rPr>
              <a:t>të dhënat e ruajtura shpesh në paketa të ndara nga algoritmi i veçantë i programit në </a:t>
            </a:r>
            <a:r>
              <a:rPr lang="sq-AL" sz="2200" i="1" dirty="0" err="1">
                <a:ea typeface="Verdana" panose="020B0604030504040204" pitchFamily="34" charset="0"/>
                <a:cs typeface="Arial" panose="020B0604020202020204" pitchFamily="34" charset="0"/>
              </a:rPr>
              <a:t>servera</a:t>
            </a:r>
            <a:r>
              <a:rPr lang="sq-AL" sz="2200" i="1" dirty="0">
                <a:ea typeface="Verdana" panose="020B0604030504040204" pitchFamily="34" charset="0"/>
                <a:cs typeface="Arial" panose="020B0604020202020204" pitchFamily="34" charset="0"/>
              </a:rPr>
              <a:t> të dedikuar të instaluar në vende të ndryshme dhe të zhvendosura në përputhje me ngarkesën e programit/sistemit</a:t>
            </a:r>
          </a:p>
          <a:p>
            <a:pPr marL="342900" indent="-342900" algn="just">
              <a:buFont typeface="Arial" panose="020B0604020202020204" pitchFamily="34" charset="0"/>
              <a:buChar char="•"/>
            </a:pPr>
            <a:endParaRPr lang="en-US" sz="1200" b="1" dirty="0"/>
          </a:p>
          <a:p>
            <a:pPr marL="342900" indent="-342900" algn="just">
              <a:buFont typeface="Arial" panose="020B0604020202020204" pitchFamily="34" charset="0"/>
              <a:buChar char="•"/>
            </a:pPr>
            <a:r>
              <a:rPr lang="sq-AL" sz="2000" dirty="0">
                <a:solidFill>
                  <a:srgbClr val="C00000"/>
                </a:solidFill>
              </a:rPr>
              <a:t>Ju lutemi vini re se të dhënat në </a:t>
            </a:r>
            <a:r>
              <a:rPr lang="sq-AL" sz="2000" dirty="0" err="1">
                <a:solidFill>
                  <a:srgbClr val="C00000"/>
                </a:solidFill>
              </a:rPr>
              <a:t>cloud</a:t>
            </a:r>
            <a:r>
              <a:rPr lang="sq-AL" sz="2000" dirty="0">
                <a:solidFill>
                  <a:srgbClr val="C00000"/>
                </a:solidFill>
              </a:rPr>
              <a:t> (re) nuk konsiderohen tip i veçantë i të dhënave nga Konventa e Budapestit.</a:t>
            </a:r>
          </a:p>
          <a:p>
            <a:pPr marL="342900" indent="-342900" algn="just">
              <a:buFont typeface="Arial" panose="020B0604020202020204" pitchFamily="34" charset="0"/>
              <a:buChar char="•"/>
            </a:pPr>
            <a:endParaRPr lang="en-US" sz="2200" dirty="0"/>
          </a:p>
        </p:txBody>
      </p:sp>
    </p:spTree>
    <p:extLst>
      <p:ext uri="{BB962C8B-B14F-4D97-AF65-F5344CB8AC3E}">
        <p14:creationId xmlns:p14="http://schemas.microsoft.com/office/powerpoint/2010/main" xmlns="" val="2419541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3326148694"/>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10522323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89546"/>
            <a:ext cx="4572000" cy="5509200"/>
          </a:xfrm>
          <a:prstGeom prst="rect">
            <a:avLst/>
          </a:prstGeom>
        </p:spPr>
        <p:txBody>
          <a:bodyPr>
            <a:spAutoFit/>
          </a:bodyPr>
          <a:lstStyle/>
          <a:p>
            <a:pPr marL="342900" indent="-342900">
              <a:buFont typeface="Wingdings" pitchFamily="2" charset="2"/>
              <a:buChar char="Ø"/>
            </a:pPr>
            <a:r>
              <a:rPr lang="sq-AL" sz="2200" b="1">
                <a:ea typeface="Verdana" panose="020B0604030504040204" pitchFamily="34" charset="0"/>
                <a:cs typeface="Arial" panose="020B0604020202020204" pitchFamily="34" charset="0"/>
              </a:rPr>
              <a:t>Sfidat ekzistuese të provave elektronike që reflektojnë në procedurat e NJN-së:</a:t>
            </a:r>
          </a:p>
          <a:p>
            <a:endParaRPr lang="en-GB" sz="2200" dirty="0">
              <a:ea typeface="Verdana" panose="020B0604030504040204" pitchFamily="34" charset="0"/>
              <a:cs typeface="Arial" panose="020B0604020202020204" pitchFamily="34" charset="0"/>
            </a:endParaRPr>
          </a:p>
          <a:p>
            <a:pPr marL="342900" indent="-342900">
              <a:buFont typeface="Arial" panose="020B0604020202020204" pitchFamily="34" charset="0"/>
              <a:buChar char="•"/>
            </a:pPr>
            <a:r>
              <a:rPr lang="sq-AL" sz="2200" i="1">
                <a:ea typeface="Verdana" panose="020B0604030504040204" pitchFamily="34" charset="0"/>
                <a:cs typeface="Arial" panose="020B0604020202020204" pitchFamily="34" charset="0"/>
              </a:rPr>
              <a:t>Identifikimi dhe gjetja e provave</a:t>
            </a:r>
          </a:p>
          <a:p>
            <a:pPr marL="342900" indent="-342900">
              <a:buFont typeface="Arial" panose="020B0604020202020204" pitchFamily="34" charset="0"/>
              <a:buChar char="•"/>
            </a:pPr>
            <a:r>
              <a:rPr lang="sq-AL" sz="2200" i="1">
                <a:ea typeface="Verdana" panose="020B0604030504040204" pitchFamily="34" charset="0"/>
                <a:cs typeface="Arial" panose="020B0604020202020204" pitchFamily="34" charset="0"/>
              </a:rPr>
              <a:t>Sigurimi i pajisjeve harduerike</a:t>
            </a:r>
          </a:p>
          <a:p>
            <a:pPr marL="342900" indent="-342900">
              <a:buFont typeface="Arial" panose="020B0604020202020204" pitchFamily="34" charset="0"/>
              <a:buChar char="•"/>
            </a:pPr>
            <a:r>
              <a:rPr lang="sq-AL" sz="2200" i="1">
                <a:ea typeface="Verdana" panose="020B0604030504040204" pitchFamily="34" charset="0"/>
                <a:cs typeface="Arial" panose="020B0604020202020204" pitchFamily="34" charset="0"/>
              </a:rPr>
              <a:t>Kapja dhe analizimi i të dhënave</a:t>
            </a:r>
          </a:p>
          <a:p>
            <a:pPr marL="342900" indent="-342900">
              <a:buFont typeface="Arial" panose="020B0604020202020204" pitchFamily="34" charset="0"/>
              <a:buChar char="•"/>
            </a:pPr>
            <a:r>
              <a:rPr lang="sq-AL" sz="2200" i="1">
                <a:ea typeface="Verdana" panose="020B0604030504040204" pitchFamily="34" charset="0"/>
                <a:cs typeface="Arial" panose="020B0604020202020204" pitchFamily="34" charset="0"/>
              </a:rPr>
              <a:t>Ruajtja e integritetit dhe zinxhiri i ruajtjes </a:t>
            </a:r>
          </a:p>
          <a:p>
            <a:pPr marL="342900" indent="-342900">
              <a:buFont typeface="Arial" panose="020B0604020202020204" pitchFamily="34" charset="0"/>
              <a:buChar char="•"/>
            </a:pPr>
            <a:r>
              <a:rPr lang="sq-AL" sz="2200" i="1">
                <a:ea typeface="Verdana" panose="020B0604030504040204" pitchFamily="34" charset="0"/>
                <a:cs typeface="Arial" panose="020B0604020202020204" pitchFamily="34" charset="0"/>
              </a:rPr>
              <a:t>Të jenë në përputhje me rregullat e gjykatës dhe pranueshmërinë</a:t>
            </a:r>
          </a:p>
          <a:p>
            <a:pPr marL="342900" indent="-342900">
              <a:buFont typeface="Arial" panose="020B0604020202020204" pitchFamily="34" charset="0"/>
              <a:buChar char="•"/>
            </a:pPr>
            <a:r>
              <a:rPr lang="sq-AL" sz="2200" i="1">
                <a:ea typeface="Verdana" panose="020B0604030504040204" pitchFamily="34" charset="0"/>
                <a:cs typeface="Arial" panose="020B0604020202020204" pitchFamily="34" charset="0"/>
              </a:rPr>
              <a:t>Lidhja me të dyshuarin për përdorimin e pajisjes në kohën përkatëse ('Atribuimi')</a:t>
            </a:r>
          </a:p>
        </p:txBody>
      </p:sp>
      <p:pic>
        <p:nvPicPr>
          <p:cNvPr id="3074" name="Picture 2" descr="The CoE Standard Operating Procedures for the collection, analysis and  presentation of electronic evidence have been released - CyberSouth  Activities">
            <a:hlinkClick r:id="rId4"/>
            <a:extLst>
              <a:ext uri="{FF2B5EF4-FFF2-40B4-BE49-F238E27FC236}">
                <a16:creationId xmlns:a16="http://schemas.microsoft.com/office/drawing/2014/main" xmlns="" id="{14F97D7E-CCF2-450D-9780-FB27E4BC1A78}"/>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308380" y="2717549"/>
            <a:ext cx="3570353" cy="201129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206362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89546"/>
            <a:ext cx="4572000" cy="5170646"/>
          </a:xfrm>
          <a:prstGeom prst="rect">
            <a:avLst/>
          </a:prstGeom>
        </p:spPr>
        <p:txBody>
          <a:bodyPr>
            <a:spAutoFit/>
          </a:bodyPr>
          <a:lstStyle/>
          <a:p>
            <a:pPr marL="285750" indent="-285750">
              <a:spcAft>
                <a:spcPts val="0"/>
              </a:spcAft>
              <a:buFont typeface="Arial" panose="020B0604020202020204" pitchFamily="34" charset="0"/>
              <a:buChar char="•"/>
            </a:pPr>
            <a:r>
              <a:rPr lang="sq-AL" sz="2200" b="1">
                <a:cs typeface="Arial" panose="020B0604020202020204" pitchFamily="34" charset="0"/>
              </a:rPr>
              <a:t>Veprime dhe/ose prova të tjera në lidhje me kryerjen e krimit kibernetik?</a:t>
            </a:r>
          </a:p>
          <a:p>
            <a:endParaRPr lang="en-GB" sz="2200" dirty="0">
              <a:ea typeface="Verdana" panose="020B0604030504040204" pitchFamily="34" charset="0"/>
              <a:cs typeface="Arial" panose="020B0604020202020204" pitchFamily="34" charset="0"/>
            </a:endParaRPr>
          </a:p>
          <a:p>
            <a:pPr marL="342900" lvl="0" indent="-342900">
              <a:buFont typeface="Wingdings" pitchFamily="2" charset="2"/>
              <a:buChar char="ü"/>
            </a:pPr>
            <a:r>
              <a:rPr lang="sq-AL" sz="2200"/>
              <a:t>ekstradimi i të pandehurve ose personave të dënuar</a:t>
            </a:r>
          </a:p>
          <a:p>
            <a:pPr marL="342900" lvl="0" indent="-342900">
              <a:buFont typeface="Wingdings" pitchFamily="2" charset="2"/>
              <a:buChar char="ü"/>
            </a:pPr>
            <a:endParaRPr lang="en-US" sz="2200" dirty="0"/>
          </a:p>
          <a:p>
            <a:pPr marL="342900" lvl="0" indent="-342900">
              <a:buFont typeface="Wingdings" pitchFamily="2" charset="2"/>
              <a:buChar char="ü"/>
            </a:pPr>
            <a:r>
              <a:rPr lang="sq-AL" sz="2200"/>
              <a:t>marrja dhe transferimi i ndjekjes penale</a:t>
            </a:r>
          </a:p>
          <a:p>
            <a:pPr marL="342900" lvl="0" indent="-342900">
              <a:buFont typeface="Wingdings" pitchFamily="2" charset="2"/>
              <a:buChar char="ü"/>
            </a:pPr>
            <a:endParaRPr lang="en-US" sz="2200" dirty="0"/>
          </a:p>
          <a:p>
            <a:pPr marL="342900" lvl="0" indent="-342900">
              <a:buFont typeface="Wingdings" pitchFamily="2" charset="2"/>
              <a:buChar char="ü"/>
            </a:pPr>
            <a:r>
              <a:rPr lang="sq-AL" sz="2200"/>
              <a:t>ekzekutimi i aktgjykimeve penale</a:t>
            </a:r>
          </a:p>
          <a:p>
            <a:pPr marL="342900" lvl="0" indent="-342900">
              <a:buFont typeface="Wingdings" pitchFamily="2" charset="2"/>
              <a:buChar char="ü"/>
            </a:pPr>
            <a:endParaRPr lang="en-US" sz="2200" dirty="0"/>
          </a:p>
          <a:p>
            <a:pPr marL="342900" lvl="0" indent="-342900">
              <a:buFont typeface="Wingdings" pitchFamily="2" charset="2"/>
              <a:buChar char="ü"/>
            </a:pPr>
            <a:r>
              <a:rPr lang="sq-AL" sz="2200"/>
              <a:t>forma të tjera të ndihmës së ndërsjellë. </a:t>
            </a:r>
          </a:p>
          <a:p>
            <a:pPr lvl="0"/>
            <a:endParaRPr lang="en-GB" sz="2200" dirty="0"/>
          </a:p>
        </p:txBody>
      </p:sp>
      <p:pic>
        <p:nvPicPr>
          <p:cNvPr id="4098" name="Picture 2" descr="Mutual Legal Assistance Treaty's Moment in the Spotlight | Corporate Counsel">
            <a:hlinkClick r:id="rId4"/>
            <a:extLst>
              <a:ext uri="{FF2B5EF4-FFF2-40B4-BE49-F238E27FC236}">
                <a16:creationId xmlns:a16="http://schemas.microsoft.com/office/drawing/2014/main" xmlns="" id="{7A877448-DB03-4EFD-BE4A-2036E9100BBD}"/>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295580" y="2593856"/>
            <a:ext cx="3603939" cy="21573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708820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89546"/>
            <a:ext cx="4572000" cy="5740033"/>
          </a:xfrm>
          <a:prstGeom prst="rect">
            <a:avLst/>
          </a:prstGeom>
        </p:spPr>
        <p:txBody>
          <a:bodyPr>
            <a:spAutoFit/>
          </a:bodyPr>
          <a:lstStyle/>
          <a:p>
            <a:pPr marL="342900" lvl="0" indent="-342900">
              <a:buFont typeface="Wingdings" pitchFamily="2" charset="2"/>
              <a:buChar char="ü"/>
            </a:pPr>
            <a:r>
              <a:rPr lang="sq-AL" sz="2100" b="1" dirty="0"/>
              <a:t>Forma të tjera të ndihmës së ndërsjellë:</a:t>
            </a:r>
          </a:p>
          <a:p>
            <a:pPr lvl="0"/>
            <a:endParaRPr lang="en-GB" sz="300" dirty="0"/>
          </a:p>
          <a:p>
            <a:pPr marL="342900" lvl="0" indent="-342900">
              <a:buFont typeface="Arial" panose="020B0604020202020204" pitchFamily="34" charset="0"/>
              <a:buChar char="•"/>
            </a:pPr>
            <a:r>
              <a:rPr lang="sq-AL" sz="2000" b="1" dirty="0"/>
              <a:t>kryerja e aktiviteteve procedurale</a:t>
            </a:r>
            <a:r>
              <a:rPr lang="sq-AL" sz="2000" dirty="0"/>
              <a:t> siç janë lëshimi i thirrjeve dhe dërgimi i shkresave, marrja në pyetje e të akuzuarit, marrja në pyetje e dëshmitarëve dhe ekspertëve, hetimi i vendit të ngjarjes, kontrolli i lokaleve dhe personave, sekuestrimi i përkohshëm i objekteve; </a:t>
            </a:r>
          </a:p>
          <a:p>
            <a:pPr marL="342900" lvl="0" indent="-342900">
              <a:buFont typeface="Arial" panose="020B0604020202020204" pitchFamily="34" charset="0"/>
              <a:buChar char="•"/>
            </a:pPr>
            <a:r>
              <a:rPr lang="sq-AL" sz="2000" b="1" dirty="0"/>
              <a:t>zbatimi i masave</a:t>
            </a:r>
            <a:r>
              <a:rPr lang="sq-AL" sz="2000" dirty="0"/>
              <a:t> të tilla si mbikëqyrja dhe përgjimi i telefonit dhe bisedave të tjera ose komunikimit, si dhe fotografimi ose regjistrimi në video i personave, shpërndarja e kontrolluar, sigurimi i biznesit të simuluar... </a:t>
            </a:r>
          </a:p>
        </p:txBody>
      </p:sp>
      <p:sp>
        <p:nvSpPr>
          <p:cNvPr id="5" name="Rectangle 4">
            <a:extLst>
              <a:ext uri="{FF2B5EF4-FFF2-40B4-BE49-F238E27FC236}">
                <a16:creationId xmlns:a16="http://schemas.microsoft.com/office/drawing/2014/main" xmlns="" id="{1DEE27A8-F507-BA4C-8FC7-964191887581}"/>
              </a:ext>
            </a:extLst>
          </p:cNvPr>
          <p:cNvSpPr/>
          <p:nvPr/>
        </p:nvSpPr>
        <p:spPr>
          <a:xfrm>
            <a:off x="4483478" y="921588"/>
            <a:ext cx="4572000" cy="5355312"/>
          </a:xfrm>
          <a:prstGeom prst="rect">
            <a:avLst/>
          </a:prstGeom>
        </p:spPr>
        <p:txBody>
          <a:bodyPr>
            <a:spAutoFit/>
          </a:bodyPr>
          <a:lstStyle/>
          <a:p>
            <a:pPr marL="342900" lvl="0" indent="-342900">
              <a:buFont typeface="Arial" panose="020B0604020202020204" pitchFamily="34" charset="0"/>
              <a:buChar char="•"/>
            </a:pPr>
            <a:r>
              <a:rPr lang="sq-AL" sz="2000"/>
              <a:t>…shërbimeve, përfundimi i biznesit të simuluar ligjor, angazhimi i hetuesve të fshehtë, përpunimi automatik i të dhënave; </a:t>
            </a:r>
          </a:p>
          <a:p>
            <a:pPr marL="342900" lvl="0" indent="-342900">
              <a:buFont typeface="Arial" panose="020B0604020202020204" pitchFamily="34" charset="0"/>
              <a:buChar char="•"/>
            </a:pPr>
            <a:r>
              <a:rPr lang="sq-AL" sz="2000" b="1"/>
              <a:t>shkëmbimi i informacionit dhe dorëzimi</a:t>
            </a:r>
            <a:r>
              <a:rPr lang="sq-AL" sz="2000"/>
              <a:t> i shkresave dhe çështjeve në lidhje me procedurën penale në pritje të palës kërkuese, dërgimi i të dhënave pa letër porosi, përdorimi i thirrjeve audio dhe video-konferencë, formimi i ekipeve të përbashkëta hetimore </a:t>
            </a:r>
          </a:p>
          <a:p>
            <a:pPr marL="342900" indent="-342900">
              <a:buFont typeface="Arial" panose="020B0604020202020204" pitchFamily="34" charset="0"/>
              <a:buChar char="•"/>
            </a:pPr>
            <a:r>
              <a:rPr lang="sq-AL" sz="2000" b="1"/>
              <a:t>dorëzimi i përkohshëm i një personi</a:t>
            </a:r>
            <a:r>
              <a:rPr lang="sq-AL" sz="2000"/>
              <a:t> në paraburgim për qëllimin e ekzaminimit nga organi kompetent i palës kërkuese </a:t>
            </a:r>
          </a:p>
          <a:p>
            <a:pPr lvl="0"/>
            <a:endParaRPr lang="en-US" sz="2200" dirty="0"/>
          </a:p>
        </p:txBody>
      </p:sp>
    </p:spTree>
    <p:extLst>
      <p:ext uri="{BB962C8B-B14F-4D97-AF65-F5344CB8AC3E}">
        <p14:creationId xmlns:p14="http://schemas.microsoft.com/office/powerpoint/2010/main" xmlns="" val="14548414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37644991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800" b="1" dirty="0">
                <a:solidFill>
                  <a:schemeClr val="bg1"/>
                </a:solidFill>
              </a:rPr>
              <a:t>Zbatimi i marrjes së provave elektronike përmes mekanizmave të bashkëpunimit ndërkombëtar </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dytë</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Organizimi i autoriteteve kompetente - Qendrore dhe Ekzekutuese</a:t>
            </a:r>
          </a:p>
          <a:p>
            <a:pPr algn="ctr" eaLnBrk="1" hangingPunct="1">
              <a:lnSpc>
                <a:spcPct val="80000"/>
              </a:lnSpc>
            </a:pPr>
            <a:endParaRPr lang="en-GB" sz="3200" dirty="0"/>
          </a:p>
        </p:txBody>
      </p:sp>
    </p:spTree>
    <p:extLst>
      <p:ext uri="{BB962C8B-B14F-4D97-AF65-F5344CB8AC3E}">
        <p14:creationId xmlns:p14="http://schemas.microsoft.com/office/powerpoint/2010/main" xmlns="" val="3190413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Organizimi i autoriteteve kompetente </a:t>
            </a:r>
          </a:p>
          <a:p>
            <a:pPr algn="r">
              <a:lnSpc>
                <a:spcPct val="80000"/>
              </a:lnSpc>
            </a:pPr>
            <a:r>
              <a:rPr lang="sq-AL" sz="3200" b="1">
                <a:ea typeface="ＭＳ Ｐゴシック" charset="0"/>
                <a:cs typeface="ＭＳ Ｐゴシック" charset="0"/>
              </a:rPr>
              <a:t>Qendrore dhe ekzekutuese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06706" y="1121399"/>
            <a:ext cx="4162097" cy="3816429"/>
          </a:xfrm>
          <a:prstGeom prst="rect">
            <a:avLst/>
          </a:prstGeom>
        </p:spPr>
        <p:txBody>
          <a:bodyPr wrap="square">
            <a:spAutoFit/>
          </a:bodyPr>
          <a:lstStyle/>
          <a:p>
            <a:pPr marL="342900" indent="-342900">
              <a:spcAft>
                <a:spcPts val="0"/>
              </a:spcAft>
              <a:buFont typeface="Wingdings" pitchFamily="2" charset="2"/>
              <a:buChar char="Ø"/>
            </a:pPr>
            <a:r>
              <a:rPr lang="sq-AL" sz="2200" b="1">
                <a:ea typeface="Times New Roman" panose="02020603050405020304" pitchFamily="18" charset="0"/>
                <a:cs typeface="Arial" panose="020B0604020202020204" pitchFamily="34" charset="0"/>
              </a:rPr>
              <a:t>Zgjidhje të disponueshme në vende të ndryshme:</a:t>
            </a:r>
          </a:p>
          <a:p>
            <a:pPr marL="342900" indent="-342900">
              <a:spcAft>
                <a:spcPts val="0"/>
              </a:spcAft>
              <a:buFont typeface="Wingdings" pitchFamily="2" charset="2"/>
              <a:buChar char="Ø"/>
            </a:pP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sq-AL" sz="2200" i="1">
                <a:ea typeface="Verdana" panose="020B0604030504040204" pitchFamily="34" charset="0"/>
                <a:cs typeface="Arial" panose="020B0604020202020204" pitchFamily="34" charset="0"/>
              </a:rPr>
              <a:t>Ministria (Departamenti) i Drejtësisë si autoritet qendror dhe një njësi kombëtare për të përpunuar të gjitha kërkesat </a:t>
            </a:r>
          </a:p>
          <a:p>
            <a:pPr marL="342900" indent="-342900">
              <a:spcAft>
                <a:spcPts val="0"/>
              </a:spcAft>
              <a:buFont typeface="Wingdings" pitchFamily="2" charset="2"/>
              <a:buChar char="Ø"/>
            </a:pPr>
            <a:r>
              <a:rPr lang="sq-AL" sz="2200" i="1">
                <a:ea typeface="Verdana" panose="020B0604030504040204" pitchFamily="34" charset="0"/>
                <a:cs typeface="Arial" panose="020B0604020202020204" pitchFamily="34" charset="0"/>
              </a:rPr>
              <a:t>Pikat e vetme të kontaktit (SPOC) në autoritete të ndryshme (MD, AZL, Prokuroria, Gjykata etj.)</a:t>
            </a:r>
          </a:p>
        </p:txBody>
      </p:sp>
      <p:sp>
        <p:nvSpPr>
          <p:cNvPr id="6" name="Rectangle 5">
            <a:extLst>
              <a:ext uri="{FF2B5EF4-FFF2-40B4-BE49-F238E27FC236}">
                <a16:creationId xmlns:a16="http://schemas.microsoft.com/office/drawing/2014/main" xmlns="" id="{BF5622A4-1462-0B49-BF72-B0E54A13499C}"/>
              </a:ext>
            </a:extLst>
          </p:cNvPr>
          <p:cNvSpPr/>
          <p:nvPr/>
        </p:nvSpPr>
        <p:spPr>
          <a:xfrm>
            <a:off x="5023944" y="1121399"/>
            <a:ext cx="4162097" cy="4832092"/>
          </a:xfrm>
          <a:prstGeom prst="rect">
            <a:avLst/>
          </a:prstGeom>
        </p:spPr>
        <p:txBody>
          <a:bodyPr wrap="square">
            <a:spAutoFit/>
          </a:bodyPr>
          <a:lstStyle/>
          <a:p>
            <a:pPr marL="342900" indent="-342900">
              <a:buFont typeface="Wingdings" pitchFamily="2" charset="2"/>
              <a:buChar char="Ø"/>
            </a:pPr>
            <a:r>
              <a:rPr lang="sq-AL" sz="2200">
                <a:ea typeface="Verdana" panose="020B0604030504040204" pitchFamily="34" charset="0"/>
                <a:cs typeface="Arial" panose="020B0604020202020204" pitchFamily="34" charset="0"/>
              </a:rPr>
              <a:t>Një task forcë/njësi me oficerë ndërlidhës nga shërbimet kompetente si:</a:t>
            </a:r>
          </a:p>
          <a:p>
            <a:pPr marL="342900" indent="-342900">
              <a:spcAft>
                <a:spcPts val="0"/>
              </a:spcAft>
              <a:buFont typeface="Arial" panose="020B0604020202020204" pitchFamily="34" charset="0"/>
              <a:buChar char="•"/>
            </a:pPr>
            <a:r>
              <a:rPr lang="sq-AL" sz="2200">
                <a:ea typeface="Verdana" panose="020B0604030504040204" pitchFamily="34" charset="0"/>
                <a:cs typeface="Arial" panose="020B0604020202020204" pitchFamily="34" charset="0"/>
              </a:rPr>
              <a:t>Policia</a:t>
            </a:r>
          </a:p>
          <a:p>
            <a:pPr marL="342900" indent="-342900">
              <a:spcAft>
                <a:spcPts val="0"/>
              </a:spcAft>
              <a:buFont typeface="Arial" panose="020B0604020202020204" pitchFamily="34" charset="0"/>
              <a:buChar char="•"/>
            </a:pPr>
            <a:r>
              <a:rPr lang="sq-AL" sz="2200">
                <a:ea typeface="Verdana" panose="020B0604030504040204" pitchFamily="34" charset="0"/>
                <a:cs typeface="Arial" panose="020B0604020202020204" pitchFamily="34" charset="0"/>
              </a:rPr>
              <a:t>Hetuesit (ku është ndryshe)</a:t>
            </a:r>
          </a:p>
          <a:p>
            <a:pPr marL="342900" indent="-342900">
              <a:spcAft>
                <a:spcPts val="0"/>
              </a:spcAft>
              <a:buFont typeface="Arial" panose="020B0604020202020204" pitchFamily="34" charset="0"/>
              <a:buChar char="•"/>
            </a:pPr>
            <a:r>
              <a:rPr lang="sq-AL" sz="2200">
                <a:ea typeface="Verdana" panose="020B0604030504040204" pitchFamily="34" charset="0"/>
                <a:cs typeface="Arial" panose="020B0604020202020204" pitchFamily="34" charset="0"/>
              </a:rPr>
              <a:t>Prokurorë/gjyqtarët hetues</a:t>
            </a:r>
          </a:p>
          <a:p>
            <a:pPr marL="342900" indent="-342900">
              <a:spcAft>
                <a:spcPts val="0"/>
              </a:spcAft>
              <a:buFont typeface="Arial" panose="020B0604020202020204" pitchFamily="34" charset="0"/>
              <a:buChar char="•"/>
            </a:pPr>
            <a:r>
              <a:rPr lang="sq-AL" sz="2200">
                <a:ea typeface="Verdana" panose="020B0604030504040204" pitchFamily="34" charset="0"/>
                <a:cs typeface="Arial" panose="020B0604020202020204" pitchFamily="34" charset="0"/>
              </a:rPr>
              <a:t>Siguria kombëtare</a:t>
            </a:r>
          </a:p>
          <a:p>
            <a:pPr marL="342900" indent="-342900">
              <a:spcAft>
                <a:spcPts val="0"/>
              </a:spcAft>
              <a:buFont typeface="Arial" panose="020B0604020202020204" pitchFamily="34" charset="0"/>
              <a:buChar char="•"/>
            </a:pPr>
            <a:r>
              <a:rPr lang="sq-AL" sz="2200">
                <a:ea typeface="Verdana" panose="020B0604030504040204" pitchFamily="34" charset="0"/>
                <a:cs typeface="Arial" panose="020B0604020202020204" pitchFamily="34" charset="0"/>
              </a:rPr>
              <a:t>Shërbimi forenzik</a:t>
            </a:r>
          </a:p>
          <a:p>
            <a:pPr marL="342900" indent="-342900">
              <a:spcAft>
                <a:spcPts val="0"/>
              </a:spcAft>
              <a:buFont typeface="Arial" panose="020B0604020202020204" pitchFamily="34" charset="0"/>
              <a:buChar char="•"/>
            </a:pP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sq-AL" sz="2200" b="1">
                <a:ea typeface="Verdana" panose="020B0604030504040204" pitchFamily="34" charset="0"/>
                <a:cs typeface="Arial" panose="020B0604020202020204" pitchFamily="34" charset="0"/>
              </a:rPr>
              <a:t>Cila është situata në vendin tuaj?</a:t>
            </a:r>
          </a:p>
          <a:p>
            <a:pPr marL="342900" indent="-342900">
              <a:buFont typeface="Arial" panose="020B0604020202020204" pitchFamily="34" charset="0"/>
              <a:buChar char="•"/>
            </a:pPr>
            <a:endParaRPr lang="en-US" sz="2200" dirty="0"/>
          </a:p>
        </p:txBody>
      </p:sp>
    </p:spTree>
    <p:extLst>
      <p:ext uri="{BB962C8B-B14F-4D97-AF65-F5344CB8AC3E}">
        <p14:creationId xmlns:p14="http://schemas.microsoft.com/office/powerpoint/2010/main" xmlns="" val="233327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Agjenda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50199" y="1040990"/>
            <a:ext cx="3791244" cy="4924425"/>
          </a:xfrm>
          <a:prstGeom prst="rect">
            <a:avLst/>
          </a:prstGeom>
        </p:spPr>
        <p:txBody>
          <a:bodyPr wrap="square">
            <a:spAutoFit/>
          </a:bodyPr>
          <a:lstStyle/>
          <a:p>
            <a:pPr marL="342900" indent="-342900" eaLnBrk="1" hangingPunct="1">
              <a:buFont typeface="Wingdings" pitchFamily="2" charset="2"/>
              <a:buChar char="Ø"/>
            </a:pPr>
            <a:r>
              <a:rPr lang="sq-AL" sz="2200" b="1" dirty="0"/>
              <a:t>Pjesa e parë</a:t>
            </a:r>
          </a:p>
          <a:p>
            <a:pPr marL="342900" indent="-342900" eaLnBrk="1" hangingPunct="1">
              <a:buFont typeface="Wingdings" pitchFamily="2" charset="2"/>
              <a:buChar char="ü"/>
            </a:pPr>
            <a:r>
              <a:rPr lang="sq-AL" sz="2200" i="1" dirty="0"/>
              <a:t>Llojet e zakonshme të provave elektronike në NJN</a:t>
            </a:r>
          </a:p>
          <a:p>
            <a:pPr marL="0" indent="0" eaLnBrk="1" hangingPunct="1">
              <a:buNone/>
            </a:pPr>
            <a:endParaRPr lang="en-GB" sz="2200" dirty="0"/>
          </a:p>
          <a:p>
            <a:pPr marL="342900" indent="-342900" eaLnBrk="1" hangingPunct="1">
              <a:buFont typeface="Wingdings" pitchFamily="2" charset="2"/>
              <a:buChar char="Ø"/>
            </a:pPr>
            <a:r>
              <a:rPr lang="sq-AL" sz="2200" b="1" dirty="0"/>
              <a:t>Pjesa e dytë</a:t>
            </a:r>
          </a:p>
          <a:p>
            <a:pPr marL="342900" indent="-342900" eaLnBrk="1" hangingPunct="1">
              <a:buFont typeface="Wingdings" pitchFamily="2" charset="2"/>
              <a:buChar char="ü"/>
            </a:pPr>
            <a:r>
              <a:rPr lang="sq-AL" sz="2200" i="1" dirty="0" smtClean="0"/>
              <a:t>Procedurat </a:t>
            </a:r>
            <a:r>
              <a:rPr lang="sq-AL" sz="2200" i="1" dirty="0"/>
              <a:t>e Autoriteteve Kompetente - Qendrore dhe Ekzekutuese</a:t>
            </a:r>
          </a:p>
          <a:p>
            <a:pPr marL="0" indent="0" eaLnBrk="1" hangingPunct="1">
              <a:buNone/>
            </a:pPr>
            <a:endParaRPr lang="en-GB" sz="2200" dirty="0"/>
          </a:p>
          <a:p>
            <a:pPr marL="342900" indent="-342900" eaLnBrk="1" hangingPunct="1">
              <a:buFont typeface="Wingdings" pitchFamily="2" charset="2"/>
              <a:buChar char="Ø"/>
            </a:pPr>
            <a:r>
              <a:rPr lang="sq-AL" sz="2200" b="1" dirty="0"/>
              <a:t>Pjesa e tretë</a:t>
            </a:r>
          </a:p>
          <a:p>
            <a:pPr marL="342900" indent="-342900">
              <a:buFont typeface="Wingdings" pitchFamily="2" charset="2"/>
              <a:buChar char="ü"/>
            </a:pPr>
            <a:r>
              <a:rPr lang="sq-AL" sz="2200" i="1" dirty="0">
                <a:ea typeface="ＭＳ Ｐゴシック" charset="0"/>
                <a:cs typeface="ＭＳ Ｐゴシック" charset="0"/>
              </a:rPr>
              <a:t>Pasqyrë praktike e procedurave të ndihmës juridike të ndërsjellë</a:t>
            </a:r>
          </a:p>
        </p:txBody>
      </p:sp>
      <p:sp>
        <p:nvSpPr>
          <p:cNvPr id="6" name="Rectangle 5">
            <a:extLst>
              <a:ext uri="{FF2B5EF4-FFF2-40B4-BE49-F238E27FC236}">
                <a16:creationId xmlns:a16="http://schemas.microsoft.com/office/drawing/2014/main" xmlns="" id="{EA3FFC4F-A0C7-6241-A6A3-D4D1CB58E595}"/>
              </a:ext>
            </a:extLst>
          </p:cNvPr>
          <p:cNvSpPr/>
          <p:nvPr/>
        </p:nvSpPr>
        <p:spPr>
          <a:xfrm>
            <a:off x="4732127" y="1040990"/>
            <a:ext cx="4572000" cy="2123658"/>
          </a:xfrm>
          <a:prstGeom prst="rect">
            <a:avLst/>
          </a:prstGeom>
        </p:spPr>
        <p:txBody>
          <a:bodyPr>
            <a:spAutoFit/>
          </a:bodyPr>
          <a:lstStyle/>
          <a:p>
            <a:pPr marL="342900" indent="-342900" eaLnBrk="1" hangingPunct="1">
              <a:buFont typeface="Wingdings" pitchFamily="2" charset="2"/>
              <a:buChar char="Ø"/>
            </a:pPr>
            <a:r>
              <a:rPr lang="sq-AL" sz="2200" b="1"/>
              <a:t>Pjesa e katërt</a:t>
            </a:r>
          </a:p>
          <a:p>
            <a:pPr marL="342900" indent="-342900">
              <a:buFont typeface="Wingdings" pitchFamily="2" charset="2"/>
              <a:buChar char="ü"/>
            </a:pPr>
            <a:r>
              <a:rPr lang="sq-AL" sz="2200" i="1"/>
              <a:t>Rast studimor</a:t>
            </a:r>
          </a:p>
          <a:p>
            <a:pPr marL="342900" indent="-342900">
              <a:buFont typeface="Wingdings" pitchFamily="2" charset="2"/>
              <a:buChar char="Ø"/>
            </a:pPr>
            <a:endParaRPr lang="en-GB" sz="2200" b="1" dirty="0"/>
          </a:p>
          <a:p>
            <a:pPr marL="342900" indent="-342900">
              <a:buFont typeface="Wingdings" pitchFamily="2" charset="2"/>
              <a:buChar char="Ø"/>
            </a:pPr>
            <a:r>
              <a:rPr lang="sq-AL" sz="2200" b="1"/>
              <a:t>Pjesa e pestë</a:t>
            </a:r>
          </a:p>
          <a:p>
            <a:pPr marL="342900" indent="-342900">
              <a:buFont typeface="Wingdings" pitchFamily="2" charset="2"/>
              <a:buChar char="ü"/>
            </a:pPr>
            <a:r>
              <a:rPr lang="sq-AL" sz="2200" i="1"/>
              <a:t>Përmbledhje</a:t>
            </a:r>
          </a:p>
          <a:p>
            <a:pPr marL="0" indent="0" eaLnBrk="1" hangingPunct="1">
              <a:buNone/>
            </a:pPr>
            <a:endParaRPr lang="en-GB" sz="2200" dirty="0"/>
          </a:p>
        </p:txBody>
      </p:sp>
      <p:pic>
        <p:nvPicPr>
          <p:cNvPr id="7" name="Picture 6" descr="A picture containing keyboard&#10;&#10;Description automatically generated">
            <a:extLst>
              <a:ext uri="{FF2B5EF4-FFF2-40B4-BE49-F238E27FC236}">
                <a16:creationId xmlns:a16="http://schemas.microsoft.com/office/drawing/2014/main" xmlns="" id="{455AF801-88F3-47B2-A204-6A319231F35D}"/>
              </a:ext>
            </a:extLst>
          </p:cNvPr>
          <p:cNvPicPr>
            <a:picLocks noChangeAspect="1"/>
          </p:cNvPicPr>
          <p:nvPr/>
        </p:nvPicPr>
        <p:blipFill>
          <a:blip r:embed="rId4"/>
          <a:stretch>
            <a:fillRect/>
          </a:stretch>
        </p:blipFill>
        <p:spPr>
          <a:xfrm>
            <a:off x="5002559" y="3429000"/>
            <a:ext cx="3368933" cy="2241872"/>
          </a:xfrm>
          <a:prstGeom prst="rect">
            <a:avLst/>
          </a:prstGeom>
        </p:spPr>
      </p:pic>
    </p:spTree>
    <p:extLst>
      <p:ext uri="{BB962C8B-B14F-4D97-AF65-F5344CB8AC3E}">
        <p14:creationId xmlns:p14="http://schemas.microsoft.com/office/powerpoint/2010/main" xmlns=""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Organizimi i autoriteteve kompetente </a:t>
            </a:r>
          </a:p>
          <a:p>
            <a:pPr algn="r">
              <a:lnSpc>
                <a:spcPct val="80000"/>
              </a:lnSpc>
            </a:pPr>
            <a:r>
              <a:rPr lang="sq-AL" sz="3200" b="1">
                <a:ea typeface="ＭＳ Ｐゴシック" charset="0"/>
                <a:cs typeface="ＭＳ Ｐゴシック" charset="0"/>
              </a:rPr>
              <a:t>Qendrore dhe ekzekutuese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06706" y="1121399"/>
            <a:ext cx="4086922" cy="3708708"/>
          </a:xfrm>
          <a:prstGeom prst="rect">
            <a:avLst/>
          </a:prstGeom>
        </p:spPr>
        <p:txBody>
          <a:bodyPr wrap="square">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Ministria (Departamenti) i Drejtësisë zakonisht ka</a:t>
            </a:r>
            <a:r>
              <a:rPr lang="sq-AL"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ü"/>
            </a:pPr>
            <a:r>
              <a:rPr lang="sq-AL" sz="2100" i="1" dirty="0">
                <a:ea typeface="Verdana" panose="020B0604030504040204" pitchFamily="34" charset="0"/>
                <a:cs typeface="Arial" panose="020B0604020202020204" pitchFamily="34" charset="0"/>
              </a:rPr>
              <a:t>njohuri kush është përgjegjës për çfarë</a:t>
            </a:r>
          </a:p>
          <a:p>
            <a:pPr marL="342900" indent="-342900">
              <a:spcAft>
                <a:spcPts val="0"/>
              </a:spcAft>
              <a:buFont typeface="Wingdings" pitchFamily="2" charset="2"/>
              <a:buChar char="ü"/>
            </a:pPr>
            <a:r>
              <a:rPr lang="sq-AL" sz="2100" i="1" dirty="0">
                <a:ea typeface="Verdana" panose="020B0604030504040204" pitchFamily="34" charset="0"/>
                <a:cs typeface="Arial" panose="020B0604020202020204" pitchFamily="34" charset="0"/>
              </a:rPr>
              <a:t>linjat e përgjegjësisë</a:t>
            </a:r>
          </a:p>
          <a:p>
            <a:pPr marL="342900" indent="-342900">
              <a:spcAft>
                <a:spcPts val="0"/>
              </a:spcAft>
              <a:buFont typeface="Wingdings" pitchFamily="2" charset="2"/>
              <a:buChar char="ü"/>
            </a:pPr>
            <a:r>
              <a:rPr lang="sq-AL" sz="2100" i="1" dirty="0">
                <a:ea typeface="Verdana" panose="020B0604030504040204" pitchFamily="34" charset="0"/>
                <a:cs typeface="Arial" panose="020B0604020202020204" pitchFamily="34" charset="0"/>
              </a:rPr>
              <a:t>autoriteti për të kontaktuar dhe komunikuar në mënyrë të pavarur Prokurorinë ose Gjyqësorin e huaj</a:t>
            </a:r>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xmlns="" id="{FFDF3139-FACA-474C-893F-ECC8DF28C0C6}"/>
              </a:ext>
            </a:extLst>
          </p:cNvPr>
          <p:cNvSpPr/>
          <p:nvPr/>
        </p:nvSpPr>
        <p:spPr>
          <a:xfrm>
            <a:off x="4572000" y="1108252"/>
            <a:ext cx="4436997" cy="5039841"/>
          </a:xfrm>
          <a:prstGeom prst="rect">
            <a:avLst/>
          </a:prstGeom>
        </p:spPr>
        <p:txBody>
          <a:bodyPr wrap="square">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Ministria (Departamenti) i Drejtësisë zakonisht NUK ka</a:t>
            </a:r>
            <a:r>
              <a:rPr lang="sq-AL" sz="2200"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1100" dirty="0">
              <a:ea typeface="Times New Roman" panose="02020603050405020304" pitchFamily="18" charset="0"/>
              <a:cs typeface="Arial" panose="020B0604020202020204" pitchFamily="34" charset="0"/>
            </a:endParaRPr>
          </a:p>
          <a:p>
            <a:pPr marL="342900" indent="-342900">
              <a:spcAft>
                <a:spcPts val="0"/>
              </a:spcAft>
              <a:buFont typeface="Arial" panose="020B0604020202020204" pitchFamily="34" charset="0"/>
              <a:buChar char="•"/>
            </a:pPr>
            <a:r>
              <a:rPr lang="sq-AL" sz="2050" i="1" dirty="0">
                <a:ea typeface="Verdana" panose="020B0604030504040204" pitchFamily="34" charset="0"/>
                <a:cs typeface="Arial" panose="020B0604020202020204" pitchFamily="34" charset="0"/>
              </a:rPr>
              <a:t>Procedurat Standarde të Operimit</a:t>
            </a:r>
          </a:p>
          <a:p>
            <a:pPr marL="342900" indent="-342900">
              <a:spcAft>
                <a:spcPts val="0"/>
              </a:spcAft>
              <a:buFont typeface="Arial" panose="020B0604020202020204" pitchFamily="34" charset="0"/>
              <a:buChar char="•"/>
            </a:pPr>
            <a:r>
              <a:rPr lang="sq-AL" sz="2050" i="1" dirty="0">
                <a:ea typeface="Verdana" panose="020B0604030504040204" pitchFamily="34" charset="0"/>
                <a:cs typeface="Arial" panose="020B0604020202020204" pitchFamily="34" charset="0"/>
              </a:rPr>
              <a:t>Stafin e trajnuar plotësisht (duke ditur kë dhe duhet pyetur; ekspertë të lëndës)</a:t>
            </a:r>
          </a:p>
          <a:p>
            <a:pPr marL="342900" indent="-342900">
              <a:spcAft>
                <a:spcPts val="0"/>
              </a:spcAft>
              <a:buFont typeface="Arial" panose="020B0604020202020204" pitchFamily="34" charset="0"/>
              <a:buChar char="•"/>
            </a:pPr>
            <a:r>
              <a:rPr lang="sq-AL" sz="2050" i="1" dirty="0">
                <a:ea typeface="Verdana" panose="020B0604030504040204" pitchFamily="34" charset="0"/>
                <a:cs typeface="Arial" panose="020B0604020202020204" pitchFamily="34" charset="0"/>
              </a:rPr>
              <a:t>stafin dhe kapacitetet 24/7</a:t>
            </a:r>
          </a:p>
          <a:p>
            <a:pPr marL="342900" indent="-342900">
              <a:spcAft>
                <a:spcPts val="0"/>
              </a:spcAft>
              <a:buFont typeface="Arial" panose="020B0604020202020204" pitchFamily="34" charset="0"/>
              <a:buChar char="•"/>
            </a:pPr>
            <a:r>
              <a:rPr lang="sq-AL" sz="2050" i="1" dirty="0">
                <a:ea typeface="Verdana" panose="020B0604030504040204" pitchFamily="34" charset="0"/>
                <a:cs typeface="Arial" panose="020B0604020202020204" pitchFamily="34" charset="0"/>
              </a:rPr>
              <a:t>marrëveshje të nivelit të shërbimit me të gjitha agjencitë hetimore dhe ofruesit e shërbimeve</a:t>
            </a:r>
          </a:p>
          <a:p>
            <a:pPr marL="342900" indent="-342900">
              <a:spcAft>
                <a:spcPts val="0"/>
              </a:spcAft>
              <a:buFont typeface="Arial" panose="020B0604020202020204" pitchFamily="34" charset="0"/>
              <a:buChar char="•"/>
            </a:pPr>
            <a:r>
              <a:rPr lang="sq-AL" sz="2050" i="1" dirty="0">
                <a:ea typeface="Verdana" panose="020B0604030504040204" pitchFamily="34" charset="0"/>
                <a:cs typeface="Arial" panose="020B0604020202020204" pitchFamily="34" charset="0"/>
              </a:rPr>
              <a:t>komunikimi 24/7 dhe qasja në prokurori dhe gjykata</a:t>
            </a:r>
          </a:p>
          <a:p>
            <a:pPr marL="342900" indent="-342900">
              <a:spcAft>
                <a:spcPts val="0"/>
              </a:spcAft>
              <a:buFont typeface="Arial" panose="020B0604020202020204" pitchFamily="34" charset="0"/>
              <a:buChar char="•"/>
            </a:pPr>
            <a:r>
              <a:rPr lang="sq-AL" sz="2050" i="1" dirty="0">
                <a:ea typeface="Verdana" panose="020B0604030504040204" pitchFamily="34" charset="0"/>
                <a:cs typeface="Arial" panose="020B0604020202020204" pitchFamily="34" charset="0"/>
              </a:rPr>
              <a:t>kompetenca që pa pëlqim paraprak ose kërkesë të marrë ose shkëmbejë prova të çështjes</a:t>
            </a:r>
          </a:p>
        </p:txBody>
      </p:sp>
    </p:spTree>
    <p:extLst>
      <p:ext uri="{BB962C8B-B14F-4D97-AF65-F5344CB8AC3E}">
        <p14:creationId xmlns:p14="http://schemas.microsoft.com/office/powerpoint/2010/main" xmlns="" val="29467998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Organizimi i autoriteteve kompetente </a:t>
            </a:r>
          </a:p>
          <a:p>
            <a:pPr algn="r">
              <a:lnSpc>
                <a:spcPct val="80000"/>
              </a:lnSpc>
            </a:pPr>
            <a:r>
              <a:rPr lang="sq-AL" sz="3200" b="1">
                <a:ea typeface="ＭＳ Ｐゴシック" charset="0"/>
                <a:cs typeface="ＭＳ Ｐゴシック" charset="0"/>
              </a:rPr>
              <a:t>Qendrore dhe ekzekutuese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06706" y="1121399"/>
            <a:ext cx="4765332" cy="5509200"/>
          </a:xfrm>
          <a:prstGeom prst="rect">
            <a:avLst/>
          </a:prstGeom>
        </p:spPr>
        <p:txBody>
          <a:bodyPr wrap="square">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Zbatimi i Ligjit si Autoriteti Ekzekutiv zakonisht ka:</a:t>
            </a:r>
          </a:p>
          <a:p>
            <a:pPr marL="342900" indent="-342900">
              <a:spcAft>
                <a:spcPts val="0"/>
              </a:spcAft>
              <a:buFont typeface="Wingdings" pitchFamily="2" charset="2"/>
              <a:buChar char="ü"/>
            </a:pPr>
            <a:r>
              <a:rPr lang="sq-AL" sz="2200" i="1" dirty="0">
                <a:ea typeface="Verdana" panose="020B0604030504040204" pitchFamily="34" charset="0"/>
                <a:cs typeface="Arial" panose="020B0604020202020204" pitchFamily="34" charset="0"/>
              </a:rPr>
              <a:t>Procedurat Standarde të Operimit</a:t>
            </a:r>
          </a:p>
          <a:p>
            <a:pPr marL="342900" indent="-342900">
              <a:spcAft>
                <a:spcPts val="0"/>
              </a:spcAft>
              <a:buFont typeface="Wingdings" pitchFamily="2" charset="2"/>
              <a:buChar char="ü"/>
            </a:pPr>
            <a:r>
              <a:rPr lang="sq-AL" sz="2200" i="1" dirty="0">
                <a:ea typeface="Verdana" panose="020B0604030504040204" pitchFamily="34" charset="0"/>
                <a:cs typeface="Arial" panose="020B0604020202020204" pitchFamily="34" charset="0"/>
              </a:rPr>
              <a:t>Stafin e trajnuar plotësisht (duke ditur kë dhe duhet pyetur; ekspertë të lëndës)</a:t>
            </a:r>
          </a:p>
          <a:p>
            <a:pPr marL="342900" indent="-342900">
              <a:spcAft>
                <a:spcPts val="0"/>
              </a:spcAft>
              <a:buFont typeface="Wingdings" pitchFamily="2" charset="2"/>
              <a:buChar char="ü"/>
            </a:pPr>
            <a:r>
              <a:rPr lang="sq-AL" sz="2200" i="1" dirty="0">
                <a:ea typeface="Verdana" panose="020B0604030504040204" pitchFamily="34" charset="0"/>
                <a:cs typeface="Arial" panose="020B0604020202020204" pitchFamily="34" charset="0"/>
              </a:rPr>
              <a:t>stafin dhe kapacitetet 24/7</a:t>
            </a:r>
          </a:p>
          <a:p>
            <a:pPr marL="342900" indent="-342900">
              <a:spcAft>
                <a:spcPts val="0"/>
              </a:spcAft>
              <a:buFont typeface="Wingdings" pitchFamily="2" charset="2"/>
              <a:buChar char="ü"/>
            </a:pPr>
            <a:r>
              <a:rPr lang="sq-AL" sz="2200" i="1" dirty="0">
                <a:ea typeface="Verdana" panose="020B0604030504040204" pitchFamily="34" charset="0"/>
                <a:cs typeface="Arial" panose="020B0604020202020204" pitchFamily="34" charset="0"/>
              </a:rPr>
              <a:t>njohuri kush është përgjegjës për çfarë</a:t>
            </a:r>
          </a:p>
          <a:p>
            <a:pPr marL="342900" indent="-342900">
              <a:spcAft>
                <a:spcPts val="0"/>
              </a:spcAft>
              <a:buFont typeface="Wingdings" pitchFamily="2" charset="2"/>
              <a:buChar char="ü"/>
            </a:pPr>
            <a:r>
              <a:rPr lang="sq-AL" sz="2200" i="1" dirty="0">
                <a:ea typeface="Verdana" panose="020B0604030504040204" pitchFamily="34" charset="0"/>
                <a:cs typeface="Arial" panose="020B0604020202020204" pitchFamily="34" charset="0"/>
              </a:rPr>
              <a:t>linjat e përgjegjësisë</a:t>
            </a:r>
          </a:p>
          <a:p>
            <a:pPr marL="342900" indent="-342900">
              <a:spcAft>
                <a:spcPts val="0"/>
              </a:spcAft>
              <a:buFont typeface="Wingdings" pitchFamily="2" charset="2"/>
              <a:buChar char="ü"/>
            </a:pPr>
            <a:r>
              <a:rPr lang="sq-AL" sz="2200" i="1" dirty="0">
                <a:ea typeface="Verdana" panose="020B0604030504040204" pitchFamily="34" charset="0"/>
                <a:cs typeface="Arial" panose="020B0604020202020204" pitchFamily="34" charset="0"/>
              </a:rPr>
              <a:t>marrëveshje të nivelit të shërbimit me të gjitha agjencitë hetimore dhe ofruesit e shërbimeve</a:t>
            </a:r>
          </a:p>
          <a:p>
            <a:pPr marL="342900" indent="-342900">
              <a:spcAft>
                <a:spcPts val="0"/>
              </a:spcAft>
              <a:buFont typeface="Wingdings" pitchFamily="2" charset="2"/>
              <a:buChar char="ü"/>
            </a:pPr>
            <a:r>
              <a:rPr lang="sq-AL" sz="2200" i="1" dirty="0">
                <a:ea typeface="Verdana" panose="020B0604030504040204" pitchFamily="34" charset="0"/>
                <a:cs typeface="Arial" panose="020B0604020202020204" pitchFamily="34" charset="0"/>
              </a:rPr>
              <a:t>komunikimi 24/7 dhe qasja në prokurori dhe gjykata</a:t>
            </a:r>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xmlns="" id="{FFDF3139-FACA-474C-893F-ECC8DF28C0C6}"/>
              </a:ext>
            </a:extLst>
          </p:cNvPr>
          <p:cNvSpPr/>
          <p:nvPr/>
        </p:nvSpPr>
        <p:spPr>
          <a:xfrm>
            <a:off x="4678706" y="1121399"/>
            <a:ext cx="4572000" cy="3477875"/>
          </a:xfrm>
          <a:prstGeom prst="rect">
            <a:avLst/>
          </a:prstGeom>
        </p:spPr>
        <p:txBody>
          <a:bodyPr>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Zbatimi i Ligjit si Autoritet Ekzekutiv zakonisht NUK ka:</a:t>
            </a:r>
          </a:p>
          <a:p>
            <a:pPr marL="342900" indent="-342900">
              <a:spcAft>
                <a:spcPts val="0"/>
              </a:spcAft>
              <a:buFont typeface="Wingdings" pitchFamily="2" charset="2"/>
              <a:buChar char="Ø"/>
            </a:pPr>
            <a:endParaRPr lang="en-GB" sz="22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sq-AL" sz="2200" i="1" dirty="0">
                <a:ea typeface="Verdana" panose="020B0604030504040204" pitchFamily="34" charset="0"/>
                <a:cs typeface="Arial" panose="020B0604020202020204" pitchFamily="34" charset="0"/>
              </a:rPr>
              <a:t>autoritetin për të kontaktuar dhe komunikuar në mënyrë të pavarur Prokurorinë ose Gjyqësorin e huaj, ose pa pëlqimin paraprak ose kërkesën për marrjen ose shkëmbimin e provave të çështjes</a:t>
            </a:r>
          </a:p>
        </p:txBody>
      </p:sp>
    </p:spTree>
    <p:extLst>
      <p:ext uri="{BB962C8B-B14F-4D97-AF65-F5344CB8AC3E}">
        <p14:creationId xmlns:p14="http://schemas.microsoft.com/office/powerpoint/2010/main" xmlns="" val="23793636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Organizimi i autoriteteve kompetente </a:t>
            </a:r>
          </a:p>
          <a:p>
            <a:pPr algn="r">
              <a:lnSpc>
                <a:spcPct val="80000"/>
              </a:lnSpc>
            </a:pPr>
            <a:r>
              <a:rPr lang="sq-AL" sz="3200" b="1">
                <a:ea typeface="ＭＳ Ｐゴシック" charset="0"/>
                <a:cs typeface="ＭＳ Ｐゴシック" charset="0"/>
              </a:rPr>
              <a:t>Qendrore dhe ekzekutuese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06706" y="1121399"/>
            <a:ext cx="4572000" cy="5847755"/>
          </a:xfrm>
          <a:prstGeom prst="rect">
            <a:avLst/>
          </a:prstGeom>
        </p:spPr>
        <p:txBody>
          <a:bodyPr>
            <a:spAutoFit/>
          </a:bodyPr>
          <a:lstStyle/>
          <a:p>
            <a:pPr marL="342900" indent="-342900">
              <a:spcAft>
                <a:spcPts val="0"/>
              </a:spcAft>
              <a:buFont typeface="Wingdings" pitchFamily="2" charset="2"/>
              <a:buChar char="Ø"/>
            </a:pPr>
            <a:r>
              <a:rPr lang="sq-AL" sz="2200" b="1">
                <a:ea typeface="Times New Roman" panose="02020603050405020304" pitchFamily="18" charset="0"/>
                <a:cs typeface="Arial" panose="020B0604020202020204" pitchFamily="34" charset="0"/>
              </a:rPr>
              <a:t>Prokurori / Gjyqtari Hetues / Gjykata zakonisht ka:</a:t>
            </a:r>
          </a:p>
          <a:p>
            <a:pPr marL="342900" indent="-342900">
              <a:spcAft>
                <a:spcPts val="0"/>
              </a:spcAft>
              <a:buFont typeface="Wingdings" pitchFamily="2" charset="2"/>
              <a:buChar char="Ø"/>
            </a:pPr>
            <a:endParaRPr lang="en-GB" sz="2200"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ü"/>
            </a:pPr>
            <a:r>
              <a:rPr lang="sq-AL" sz="2200" i="1">
                <a:ea typeface="Verdana" panose="020B0604030504040204" pitchFamily="34" charset="0"/>
                <a:cs typeface="Arial" panose="020B0604020202020204" pitchFamily="34" charset="0"/>
              </a:rPr>
              <a:t>Procedurat Standarde të Operimit (Ligjin procedural)</a:t>
            </a:r>
          </a:p>
          <a:p>
            <a:pPr marL="342900" indent="-342900">
              <a:spcAft>
                <a:spcPts val="0"/>
              </a:spcAft>
              <a:buFont typeface="Wingdings" pitchFamily="2" charset="2"/>
              <a:buChar char="ü"/>
            </a:pPr>
            <a:r>
              <a:rPr lang="sq-AL" sz="2200" i="1">
                <a:ea typeface="Verdana" panose="020B0604030504040204" pitchFamily="34" charset="0"/>
                <a:cs typeface="Arial" panose="020B0604020202020204" pitchFamily="34" charset="0"/>
              </a:rPr>
              <a:t>Stafin e trajnuar plotësisht (duke ditur kë dhe duhet pyetur; ekspertë të lëndës)</a:t>
            </a:r>
          </a:p>
          <a:p>
            <a:pPr marL="342900" indent="-342900">
              <a:spcAft>
                <a:spcPts val="0"/>
              </a:spcAft>
              <a:buFont typeface="Wingdings" pitchFamily="2" charset="2"/>
              <a:buChar char="ü"/>
            </a:pPr>
            <a:r>
              <a:rPr lang="sq-AL" sz="2200" i="1">
                <a:ea typeface="Verdana" panose="020B0604030504040204" pitchFamily="34" charset="0"/>
                <a:cs typeface="Arial" panose="020B0604020202020204" pitchFamily="34" charset="0"/>
              </a:rPr>
              <a:t>stafin dhe kapacitetet 24/7</a:t>
            </a:r>
          </a:p>
          <a:p>
            <a:pPr marL="342900" indent="-342900">
              <a:spcAft>
                <a:spcPts val="0"/>
              </a:spcAft>
              <a:buFont typeface="Wingdings" pitchFamily="2" charset="2"/>
              <a:buChar char="ü"/>
            </a:pPr>
            <a:r>
              <a:rPr lang="sq-AL" sz="2200" i="1">
                <a:ea typeface="Verdana" panose="020B0604030504040204" pitchFamily="34" charset="0"/>
                <a:cs typeface="Arial" panose="020B0604020202020204" pitchFamily="34" charset="0"/>
              </a:rPr>
              <a:t>njohuri kush është përgjegjës për çfarë</a:t>
            </a:r>
          </a:p>
          <a:p>
            <a:pPr marL="342900" indent="-342900">
              <a:spcAft>
                <a:spcPts val="0"/>
              </a:spcAft>
              <a:buFont typeface="Wingdings" pitchFamily="2" charset="2"/>
              <a:buChar char="ü"/>
            </a:pPr>
            <a:r>
              <a:rPr lang="sq-AL" sz="2200" i="1">
                <a:ea typeface="Verdana" panose="020B0604030504040204" pitchFamily="34" charset="0"/>
                <a:cs typeface="Arial" panose="020B0604020202020204" pitchFamily="34" charset="0"/>
              </a:rPr>
              <a:t>linjat e përgjegjësisë</a:t>
            </a:r>
          </a:p>
          <a:p>
            <a:pPr marL="342900" indent="-342900">
              <a:spcAft>
                <a:spcPts val="0"/>
              </a:spcAft>
              <a:buFont typeface="Wingdings" pitchFamily="2" charset="2"/>
              <a:buChar char="ü"/>
            </a:pPr>
            <a:r>
              <a:rPr lang="sq-AL" sz="2200" i="1">
                <a:ea typeface="Verdana" panose="020B0604030504040204" pitchFamily="34" charset="0"/>
                <a:cs typeface="Arial" panose="020B0604020202020204" pitchFamily="34" charset="0"/>
              </a:rPr>
              <a:t>kompetenca për të kërkuar me autoritet veprimin e nevojshëm nga të gjitha agjencitë hetimore dhe ofruesit e shërbimeve</a:t>
            </a:r>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xmlns="" id="{FFDF3139-FACA-474C-893F-ECC8DF28C0C6}"/>
              </a:ext>
            </a:extLst>
          </p:cNvPr>
          <p:cNvSpPr/>
          <p:nvPr/>
        </p:nvSpPr>
        <p:spPr>
          <a:xfrm>
            <a:off x="4678706" y="1121399"/>
            <a:ext cx="4572000" cy="4154984"/>
          </a:xfrm>
          <a:prstGeom prst="rect">
            <a:avLst/>
          </a:prstGeom>
        </p:spPr>
        <p:txBody>
          <a:bodyPr>
            <a:spAutoFit/>
          </a:bodyPr>
          <a:lstStyle/>
          <a:p>
            <a:pPr marL="342900" indent="-342900">
              <a:spcAft>
                <a:spcPts val="0"/>
              </a:spcAft>
              <a:buFont typeface="Wingdings" pitchFamily="2" charset="2"/>
              <a:buChar char="ü"/>
            </a:pPr>
            <a:r>
              <a:rPr lang="sq-AL" sz="2200" i="1">
                <a:ea typeface="Verdana" panose="020B0604030504040204" pitchFamily="34" charset="0"/>
                <a:cs typeface="Arial" panose="020B0604020202020204" pitchFamily="34" charset="0"/>
              </a:rPr>
              <a:t>komunikimin 24/7 dhe qasjen në zbatimin e ligjit</a:t>
            </a:r>
          </a:p>
          <a:p>
            <a:pPr marL="342900" indent="-342900">
              <a:spcAft>
                <a:spcPts val="0"/>
              </a:spcAft>
              <a:buFont typeface="Wingdings" pitchFamily="2" charset="2"/>
              <a:buChar char="ü"/>
            </a:pPr>
            <a:r>
              <a:rPr lang="sq-AL" sz="2200" b="1" i="1">
                <a:ea typeface="Verdana" panose="020B0604030504040204" pitchFamily="34" charset="0"/>
                <a:cs typeface="Arial" panose="020B0604020202020204" pitchFamily="34" charset="0"/>
              </a:rPr>
              <a:t>autoritetin për të kontaktuar dhe komunikuar në mënyrë të pavarur Prokurorinë ose Gjyqësorin e huaj, dhe të marrë ose shkëmbejë prova të çështjes</a:t>
            </a:r>
          </a:p>
          <a:p>
            <a:pPr marL="342900" indent="-342900">
              <a:spcAft>
                <a:spcPts val="0"/>
              </a:spcAft>
              <a:buFont typeface="Arial" panose="020B0604020202020204" pitchFamily="34" charset="0"/>
              <a:buChar char="•"/>
            </a:pPr>
            <a:endParaRPr lang="en-GB" sz="2200" b="1" i="1" dirty="0">
              <a:ea typeface="Verdana" panose="020B0604030504040204" pitchFamily="34" charset="0"/>
              <a:cs typeface="Arial" panose="020B0604020202020204" pitchFamily="34" charset="0"/>
            </a:endParaRPr>
          </a:p>
          <a:p>
            <a:pPr marL="342900" indent="-342900">
              <a:spcAft>
                <a:spcPts val="0"/>
              </a:spcAft>
              <a:buFont typeface="Wingdings" pitchFamily="2" charset="2"/>
              <a:buChar char="Ø"/>
            </a:pPr>
            <a:r>
              <a:rPr lang="sq-AL" sz="2200" b="1">
                <a:ea typeface="Times New Roman" panose="02020603050405020304" pitchFamily="18" charset="0"/>
                <a:cs typeface="Arial" panose="020B0604020202020204" pitchFamily="34" charset="0"/>
              </a:rPr>
              <a:t>Prokurori / Gjyqtari Hetues / Gjykata zakonisht NUK ka:</a:t>
            </a:r>
          </a:p>
          <a:p>
            <a:pPr marL="342900" indent="-342900">
              <a:spcAft>
                <a:spcPts val="0"/>
              </a:spcAft>
              <a:buFont typeface="Arial" panose="020B0604020202020204" pitchFamily="34" charset="0"/>
              <a:buChar char="•"/>
            </a:pPr>
            <a:endParaRPr lang="en-GB" sz="2200" dirty="0">
              <a:ea typeface="Times New Roman" panose="02020603050405020304" pitchFamily="18" charset="0"/>
              <a:cs typeface="Arial" panose="020B0604020202020204" pitchFamily="34" charset="0"/>
            </a:endParaRPr>
          </a:p>
          <a:p>
            <a:pPr marL="342900" indent="-342900">
              <a:spcAft>
                <a:spcPts val="0"/>
              </a:spcAft>
              <a:buFont typeface="Arial" panose="020B0604020202020204" pitchFamily="34" charset="0"/>
              <a:buChar char="•"/>
            </a:pPr>
            <a:r>
              <a:rPr lang="sq-AL" sz="2200">
                <a:ea typeface="Times New Roman" panose="02020603050405020304" pitchFamily="18" charset="0"/>
                <a:cs typeface="Arial" panose="020B0604020202020204" pitchFamily="34" charset="0"/>
              </a:rPr>
              <a:t>?</a:t>
            </a:r>
          </a:p>
        </p:txBody>
      </p:sp>
    </p:spTree>
    <p:extLst>
      <p:ext uri="{BB962C8B-B14F-4D97-AF65-F5344CB8AC3E}">
        <p14:creationId xmlns:p14="http://schemas.microsoft.com/office/powerpoint/2010/main" xmlns="" val="17124995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Organizimi i autoriteteve kompetente </a:t>
            </a:r>
          </a:p>
          <a:p>
            <a:pPr algn="r">
              <a:lnSpc>
                <a:spcPct val="80000"/>
              </a:lnSpc>
            </a:pPr>
            <a:r>
              <a:rPr lang="sq-AL" sz="3200" b="1">
                <a:ea typeface="ＭＳ Ｐゴシック" charset="0"/>
                <a:cs typeface="ＭＳ Ｐゴシック" charset="0"/>
              </a:rPr>
              <a:t>Qendrore dhe ekzekutuese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06706" y="1121399"/>
            <a:ext cx="4557162" cy="5570756"/>
          </a:xfrm>
          <a:prstGeom prst="rect">
            <a:avLst/>
          </a:prstGeom>
        </p:spPr>
        <p:txBody>
          <a:bodyPr wrap="square">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Prokurori / Gjyqtari Hetues / Gjykata:</a:t>
            </a:r>
          </a:p>
          <a:p>
            <a:pPr marL="342900" indent="-342900">
              <a:spcAft>
                <a:spcPts val="0"/>
              </a:spcAft>
              <a:buFont typeface="Wingdings" pitchFamily="2" charset="2"/>
              <a:buChar char="Ø"/>
            </a:pPr>
            <a:endParaRPr lang="en-GB" sz="1400" dirty="0">
              <a:ea typeface="Times New Roman" panose="02020603050405020304" pitchFamily="18" charset="0"/>
              <a:cs typeface="Arial" panose="020B0604020202020204" pitchFamily="34" charset="0"/>
            </a:endParaRPr>
          </a:p>
          <a:p>
            <a:pPr marL="342900" indent="-342900">
              <a:spcAft>
                <a:spcPts val="0"/>
              </a:spcAft>
              <a:buFont typeface="Wingdings" pitchFamily="2" charset="2"/>
              <a:buChar char="ü"/>
            </a:pPr>
            <a:r>
              <a:rPr lang="sq-AL" sz="2200" b="1" dirty="0"/>
              <a:t>Prokurorët / Gjyqtarët Hetues, si zyrtarë të drejtësisë penale</a:t>
            </a:r>
            <a:r>
              <a:rPr lang="sq-AL" sz="2200" dirty="0"/>
              <a:t> të cilët, pavarësisht nga sistemet e ndryshme juridike dhe traditat, janë kryesisht përgjegjës për kryerjen e procedurave penale dhe kështu për të marrë dhe prezantuar prova</a:t>
            </a:r>
          </a:p>
          <a:p>
            <a:pPr marL="342900" indent="-342900">
              <a:spcAft>
                <a:spcPts val="0"/>
              </a:spcAft>
              <a:buFont typeface="Wingdings" pitchFamily="2" charset="2"/>
              <a:buChar char="ü"/>
            </a:pPr>
            <a:endParaRPr lang="en-GB" sz="1200" dirty="0"/>
          </a:p>
          <a:p>
            <a:pPr marL="342900" indent="-342900">
              <a:spcAft>
                <a:spcPts val="0"/>
              </a:spcAft>
              <a:buFont typeface="Wingdings" pitchFamily="2" charset="2"/>
              <a:buChar char="ü"/>
            </a:pPr>
            <a:r>
              <a:rPr lang="sq-AL" sz="2200" b="1" dirty="0"/>
              <a:t>në shumë juridiksione</a:t>
            </a:r>
            <a:r>
              <a:rPr lang="sq-AL" sz="2200" dirty="0"/>
              <a:t> këto autoritete gjithashtu kanë rol mbikëqyrës në kryerjen e hetimeve penale</a:t>
            </a:r>
          </a:p>
        </p:txBody>
      </p:sp>
      <p:sp>
        <p:nvSpPr>
          <p:cNvPr id="5" name="Rectangle 4">
            <a:extLst>
              <a:ext uri="{FF2B5EF4-FFF2-40B4-BE49-F238E27FC236}">
                <a16:creationId xmlns:a16="http://schemas.microsoft.com/office/drawing/2014/main" xmlns="" id="{FFDF3139-FACA-474C-893F-ECC8DF28C0C6}"/>
              </a:ext>
            </a:extLst>
          </p:cNvPr>
          <p:cNvSpPr/>
          <p:nvPr/>
        </p:nvSpPr>
        <p:spPr>
          <a:xfrm>
            <a:off x="4785412" y="1121399"/>
            <a:ext cx="4237044" cy="2462213"/>
          </a:xfrm>
          <a:prstGeom prst="rect">
            <a:avLst/>
          </a:prstGeom>
        </p:spPr>
        <p:txBody>
          <a:bodyPr wrap="square">
            <a:spAutoFit/>
          </a:bodyPr>
          <a:lstStyle/>
          <a:p>
            <a:pPr marL="342900" indent="-342900" algn="just">
              <a:spcAft>
                <a:spcPts val="0"/>
              </a:spcAft>
              <a:buFont typeface="Wingdings" pitchFamily="2" charset="2"/>
              <a:buChar char="ü"/>
            </a:pPr>
            <a:r>
              <a:rPr lang="sq-AL" sz="2200" b="1" dirty="0"/>
              <a:t>shpesh prokurorët, gjyqtarët hetues ose departamentet e gjykatave speciale</a:t>
            </a:r>
            <a:r>
              <a:rPr lang="sq-AL" sz="2200" dirty="0"/>
              <a:t> janë caktuar për autoritetet qendrore ekzekutuese që merren me kërkesa të ndërsjella juridike në çështje penale</a:t>
            </a:r>
          </a:p>
        </p:txBody>
      </p:sp>
    </p:spTree>
    <p:extLst>
      <p:ext uri="{BB962C8B-B14F-4D97-AF65-F5344CB8AC3E}">
        <p14:creationId xmlns:p14="http://schemas.microsoft.com/office/powerpoint/2010/main" xmlns="" val="23918560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Organizimi i autoriteteve kompetente </a:t>
            </a:r>
          </a:p>
          <a:p>
            <a:pPr algn="r">
              <a:lnSpc>
                <a:spcPct val="80000"/>
              </a:lnSpc>
            </a:pPr>
            <a:r>
              <a:rPr lang="sq-AL" sz="3200" b="1">
                <a:ea typeface="ＭＳ Ｐゴシック" charset="0"/>
                <a:cs typeface="ＭＳ Ｐゴシック" charset="0"/>
              </a:rPr>
              <a:t>Qendrore dhe ekzekutuese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06706" y="1121399"/>
            <a:ext cx="4572000" cy="5170646"/>
          </a:xfrm>
          <a:prstGeom prst="rect">
            <a:avLst/>
          </a:prstGeom>
        </p:spPr>
        <p:txBody>
          <a:bodyPr>
            <a:spAutoFit/>
          </a:bodyPr>
          <a:lstStyle/>
          <a:p>
            <a:pPr marL="342900" indent="-342900">
              <a:spcAft>
                <a:spcPts val="0"/>
              </a:spcAft>
              <a:buFont typeface="Wingdings" pitchFamily="2" charset="2"/>
              <a:buChar char="Ø"/>
            </a:pPr>
            <a:r>
              <a:rPr lang="sq-AL" sz="2200" b="1">
                <a:ea typeface="Times New Roman" panose="02020603050405020304" pitchFamily="18" charset="0"/>
                <a:cs typeface="Arial" panose="020B0604020202020204" pitchFamily="34" charset="0"/>
              </a:rPr>
              <a:t>Prokurori / Gjyqtari Hetues / Gjykata:</a:t>
            </a:r>
          </a:p>
          <a:p>
            <a:pPr marL="342900" indent="-342900">
              <a:spcAft>
                <a:spcPts val="0"/>
              </a:spcAft>
              <a:buFont typeface="Wingdings" pitchFamily="2" charset="2"/>
              <a:buChar char="Ø"/>
            </a:pPr>
            <a:endParaRPr lang="en-GB" sz="2200" dirty="0">
              <a:cs typeface="Arial" panose="020B0604020202020204" pitchFamily="34" charset="0"/>
            </a:endParaRPr>
          </a:p>
          <a:p>
            <a:pPr marL="342900" indent="-342900" algn="just">
              <a:spcAft>
                <a:spcPts val="0"/>
              </a:spcAft>
              <a:buFont typeface="Wingdings" pitchFamily="2" charset="2"/>
              <a:buChar char="ü"/>
            </a:pPr>
            <a:r>
              <a:rPr lang="sq-AL" sz="2200" i="1"/>
              <a:t>Raporti i Vlerësimit T-CY i vitit 2014 mbi dispozitat e ndihmës juridike të ndërsjellë të Konventës së Budapestit për Krimin Kibernetik, vëren se Shtetet Palë duhet të marrin në konsideratë "</a:t>
            </a:r>
            <a:r>
              <a:rPr lang="sq-AL" sz="2200" b="1" i="1"/>
              <a:t>të vendosin, aty ku është e mundur, pikat e kontaktit në zyrat e prokurorisë për të lejuar një rol më të drejtpërdrejtë në ndihmën juridike të ndërsjellë dhe një përgjigje ndaj kërkesave</a:t>
            </a:r>
            <a:r>
              <a:rPr lang="sq-AL" sz="2200" i="1"/>
              <a:t>”.</a:t>
            </a:r>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pic>
        <p:nvPicPr>
          <p:cNvPr id="6" name="Picture 5" descr="A group of people in a room&#10;&#10;Description automatically generated">
            <a:extLst>
              <a:ext uri="{FF2B5EF4-FFF2-40B4-BE49-F238E27FC236}">
                <a16:creationId xmlns:a16="http://schemas.microsoft.com/office/drawing/2014/main" xmlns="" id="{C435C33F-9E8F-4B61-BB52-85E8587440B7}"/>
              </a:ext>
            </a:extLst>
          </p:cNvPr>
          <p:cNvPicPr>
            <a:picLocks noChangeAspect="1"/>
          </p:cNvPicPr>
          <p:nvPr/>
        </p:nvPicPr>
        <p:blipFill>
          <a:blip r:embed="rId4"/>
          <a:stretch>
            <a:fillRect/>
          </a:stretch>
        </p:blipFill>
        <p:spPr>
          <a:xfrm>
            <a:off x="5349764" y="3047345"/>
            <a:ext cx="3523265" cy="1352714"/>
          </a:xfrm>
          <a:prstGeom prst="rect">
            <a:avLst/>
          </a:prstGeom>
        </p:spPr>
      </p:pic>
    </p:spTree>
    <p:extLst>
      <p:ext uri="{BB962C8B-B14F-4D97-AF65-F5344CB8AC3E}">
        <p14:creationId xmlns:p14="http://schemas.microsoft.com/office/powerpoint/2010/main" xmlns="" val="414182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Organizimi i autoriteteve kompetente </a:t>
            </a:r>
          </a:p>
          <a:p>
            <a:pPr algn="r">
              <a:lnSpc>
                <a:spcPct val="80000"/>
              </a:lnSpc>
            </a:pPr>
            <a:r>
              <a:rPr lang="sq-AL" sz="3200" b="1">
                <a:ea typeface="ＭＳ Ｐゴシック" charset="0"/>
                <a:cs typeface="ＭＳ Ｐゴシック" charset="0"/>
              </a:rPr>
              <a:t>Qendrore dhe ekzekutuese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5" name="Diagram 4">
            <a:extLst>
              <a:ext uri="{FF2B5EF4-FFF2-40B4-BE49-F238E27FC236}">
                <a16:creationId xmlns:a16="http://schemas.microsoft.com/office/drawing/2014/main" xmlns="" id="{3F8472A9-1742-4150-8D1B-FC3B3B72FEFD}"/>
              </a:ext>
            </a:extLst>
          </p:cNvPr>
          <p:cNvGraphicFramePr/>
          <p:nvPr>
            <p:extLst>
              <p:ext uri="{D42A27DB-BD31-4B8C-83A1-F6EECF244321}">
                <p14:modId xmlns:p14="http://schemas.microsoft.com/office/powerpoint/2010/main" xmlns="" val="3065006395"/>
              </p:ext>
            </p:extLst>
          </p:nvPr>
        </p:nvGraphicFramePr>
        <p:xfrm>
          <a:off x="655332" y="865407"/>
          <a:ext cx="7833335" cy="558220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155774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graphicEl>
                                              <a:dgm id="{8E69E85C-938C-4ED1-9ABD-8A0A2496C4D9}"/>
                                            </p:graphicEl>
                                          </p:spTgt>
                                        </p:tgtEl>
                                        <p:attrNameLst>
                                          <p:attrName>style.visibility</p:attrName>
                                        </p:attrNameLst>
                                      </p:cBhvr>
                                      <p:to>
                                        <p:strVal val="visible"/>
                                      </p:to>
                                    </p:set>
                                    <p:anim calcmode="lin" valueType="num">
                                      <p:cBhvr additive="base">
                                        <p:cTn id="7" dur="500" fill="hold"/>
                                        <p:tgtEl>
                                          <p:spTgt spid="5">
                                            <p:graphicEl>
                                              <a:dgm id="{8E69E85C-938C-4ED1-9ABD-8A0A2496C4D9}"/>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8E69E85C-938C-4ED1-9ABD-8A0A2496C4D9}"/>
                                            </p:graphic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graphicEl>
                                              <a:dgm id="{D12E1021-53A6-485E-9233-4EDE67BEC917}"/>
                                            </p:graphicEl>
                                          </p:spTgt>
                                        </p:tgtEl>
                                        <p:attrNameLst>
                                          <p:attrName>style.visibility</p:attrName>
                                        </p:attrNameLst>
                                      </p:cBhvr>
                                      <p:to>
                                        <p:strVal val="visible"/>
                                      </p:to>
                                    </p:set>
                                    <p:anim calcmode="lin" valueType="num">
                                      <p:cBhvr additive="base">
                                        <p:cTn id="12" dur="500" fill="hold"/>
                                        <p:tgtEl>
                                          <p:spTgt spid="5">
                                            <p:graphicEl>
                                              <a:dgm id="{D12E1021-53A6-485E-9233-4EDE67BEC917}"/>
                                            </p:graphic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graphicEl>
                                              <a:dgm id="{D12E1021-53A6-485E-9233-4EDE67BEC917}"/>
                                            </p:graphic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
                                            <p:graphicEl>
                                              <a:dgm id="{5D1F438F-1B8F-4D2A-A343-2D8B40A9494D}"/>
                                            </p:graphicEl>
                                          </p:spTgt>
                                        </p:tgtEl>
                                        <p:attrNameLst>
                                          <p:attrName>style.visibility</p:attrName>
                                        </p:attrNameLst>
                                      </p:cBhvr>
                                      <p:to>
                                        <p:strVal val="visible"/>
                                      </p:to>
                                    </p:set>
                                    <p:anim calcmode="lin" valueType="num">
                                      <p:cBhvr additive="base">
                                        <p:cTn id="17" dur="500" fill="hold"/>
                                        <p:tgtEl>
                                          <p:spTgt spid="5">
                                            <p:graphicEl>
                                              <a:dgm id="{5D1F438F-1B8F-4D2A-A343-2D8B40A9494D}"/>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5D1F438F-1B8F-4D2A-A343-2D8B40A9494D}"/>
                                            </p:graphic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
                                            <p:graphicEl>
                                              <a:dgm id="{3778DF30-23E2-4C7D-A959-3BE0EC75CBBD}"/>
                                            </p:graphicEl>
                                          </p:spTgt>
                                        </p:tgtEl>
                                        <p:attrNameLst>
                                          <p:attrName>style.visibility</p:attrName>
                                        </p:attrNameLst>
                                      </p:cBhvr>
                                      <p:to>
                                        <p:strVal val="visible"/>
                                      </p:to>
                                    </p:set>
                                    <p:anim calcmode="lin" valueType="num">
                                      <p:cBhvr additive="base">
                                        <p:cTn id="22" dur="500" fill="hold"/>
                                        <p:tgtEl>
                                          <p:spTgt spid="5">
                                            <p:graphicEl>
                                              <a:dgm id="{3778DF30-23E2-4C7D-A959-3BE0EC75CBBD}"/>
                                            </p:graphic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graphicEl>
                                              <a:dgm id="{3778DF30-23E2-4C7D-A959-3BE0EC75CBBD}"/>
                                            </p:graphic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5">
                                            <p:graphicEl>
                                              <a:dgm id="{6963355E-90FB-4F2F-8A04-33DF3325C0FF}"/>
                                            </p:graphicEl>
                                          </p:spTgt>
                                        </p:tgtEl>
                                        <p:attrNameLst>
                                          <p:attrName>style.visibility</p:attrName>
                                        </p:attrNameLst>
                                      </p:cBhvr>
                                      <p:to>
                                        <p:strVal val="visible"/>
                                      </p:to>
                                    </p:set>
                                    <p:anim calcmode="lin" valueType="num">
                                      <p:cBhvr additive="base">
                                        <p:cTn id="27" dur="500" fill="hold"/>
                                        <p:tgtEl>
                                          <p:spTgt spid="5">
                                            <p:graphicEl>
                                              <a:dgm id="{6963355E-90FB-4F2F-8A04-33DF3325C0FF}"/>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6963355E-90FB-4F2F-8A04-33DF3325C0FF}"/>
                                            </p:graphic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
                                            <p:graphicEl>
                                              <a:dgm id="{F950A281-5A65-4A2C-946C-1B2B20A221D8}"/>
                                            </p:graphicEl>
                                          </p:spTgt>
                                        </p:tgtEl>
                                        <p:attrNameLst>
                                          <p:attrName>style.visibility</p:attrName>
                                        </p:attrNameLst>
                                      </p:cBhvr>
                                      <p:to>
                                        <p:strVal val="visible"/>
                                      </p:to>
                                    </p:set>
                                    <p:anim calcmode="lin" valueType="num">
                                      <p:cBhvr additive="base">
                                        <p:cTn id="32" dur="500" fill="hold"/>
                                        <p:tgtEl>
                                          <p:spTgt spid="5">
                                            <p:graphicEl>
                                              <a:dgm id="{F950A281-5A65-4A2C-946C-1B2B20A221D8}"/>
                                            </p:graphicEl>
                                          </p:spTgt>
                                        </p:tgtEl>
                                        <p:attrNameLst>
                                          <p:attrName>ppt_x</p:attrName>
                                        </p:attrNameLst>
                                      </p:cBhvr>
                                      <p:tavLst>
                                        <p:tav tm="0">
                                          <p:val>
                                            <p:strVal val="#ppt_x"/>
                                          </p:val>
                                        </p:tav>
                                        <p:tav tm="100000">
                                          <p:val>
                                            <p:strVal val="#ppt_x"/>
                                          </p:val>
                                        </p:tav>
                                      </p:tavLst>
                                    </p:anim>
                                    <p:anim calcmode="lin" valueType="num">
                                      <p:cBhvr additive="base">
                                        <p:cTn id="33" dur="500" fill="hold"/>
                                        <p:tgtEl>
                                          <p:spTgt spid="5">
                                            <p:graphicEl>
                                              <a:dgm id="{F950A281-5A65-4A2C-946C-1B2B20A221D8}"/>
                                            </p:graphic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5">
                                            <p:graphicEl>
                                              <a:dgm id="{DD254159-A8A1-4609-AFBB-38BCC8794B5D}"/>
                                            </p:graphicEl>
                                          </p:spTgt>
                                        </p:tgtEl>
                                        <p:attrNameLst>
                                          <p:attrName>style.visibility</p:attrName>
                                        </p:attrNameLst>
                                      </p:cBhvr>
                                      <p:to>
                                        <p:strVal val="visible"/>
                                      </p:to>
                                    </p:set>
                                    <p:anim calcmode="lin" valueType="num">
                                      <p:cBhvr additive="base">
                                        <p:cTn id="37" dur="500" fill="hold"/>
                                        <p:tgtEl>
                                          <p:spTgt spid="5">
                                            <p:graphicEl>
                                              <a:dgm id="{DD254159-A8A1-4609-AFBB-38BCC8794B5D}"/>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DD254159-A8A1-4609-AFBB-38BCC8794B5D}"/>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Organizimi i autoriteteve kompetente </a:t>
            </a:r>
          </a:p>
          <a:p>
            <a:pPr algn="r">
              <a:lnSpc>
                <a:spcPct val="80000"/>
              </a:lnSpc>
            </a:pPr>
            <a:r>
              <a:rPr lang="sq-AL" sz="3200" b="1">
                <a:ea typeface="ＭＳ Ｐゴシック" charset="0"/>
                <a:cs typeface="ＭＳ Ｐゴシック" charset="0"/>
              </a:rPr>
              <a:t>Qendrore dhe ekzekutuese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06706" y="921588"/>
            <a:ext cx="4751044" cy="6309420"/>
          </a:xfrm>
          <a:prstGeom prst="rect">
            <a:avLst/>
          </a:prstGeom>
        </p:spPr>
        <p:txBody>
          <a:bodyPr wrap="square">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Cilido qoftë sistemi ekzistues, këto në vijim duhet të rekomandohen fuqimisht si minimum:</a:t>
            </a:r>
          </a:p>
          <a:p>
            <a:pPr marL="342900" indent="-342900">
              <a:spcAft>
                <a:spcPts val="0"/>
              </a:spcAft>
              <a:buFont typeface="Wingdings" pitchFamily="2" charset="2"/>
              <a:buChar char="ü"/>
            </a:pPr>
            <a:r>
              <a:rPr lang="sq-AL" sz="2100" b="1" dirty="0"/>
              <a:t>personeli i trajnuar dhe i pajisur</a:t>
            </a:r>
            <a:r>
              <a:rPr lang="sq-AL" sz="2100" dirty="0"/>
              <a:t> duhet të jetë në dispozicion 24/7 për të lehtësuar punën operative dhe kryerjen ose mbështetjen e aktiviteteve të ndihmës juridike të ndërsjellë (NJN)</a:t>
            </a:r>
          </a:p>
          <a:p>
            <a:pPr marL="342900" indent="-342900">
              <a:spcAft>
                <a:spcPts val="0"/>
              </a:spcAft>
              <a:buFont typeface="Wingdings" pitchFamily="2" charset="2"/>
              <a:buChar char="ü"/>
            </a:pPr>
            <a:r>
              <a:rPr lang="sq-AL" sz="2100" b="1" dirty="0"/>
              <a:t>përvoja e avancuar</a:t>
            </a:r>
            <a:r>
              <a:rPr lang="sq-AL" sz="2100" dirty="0"/>
              <a:t> e personelit në hetimet penale për të mbajtur vetëdijen për kontekstin</a:t>
            </a:r>
          </a:p>
          <a:p>
            <a:pPr marL="342900" indent="-342900">
              <a:spcAft>
                <a:spcPts val="0"/>
              </a:spcAft>
              <a:buFont typeface="Wingdings" pitchFamily="2" charset="2"/>
              <a:buChar char="ü"/>
            </a:pPr>
            <a:r>
              <a:rPr lang="sq-AL" sz="2100" b="1" dirty="0"/>
              <a:t>njohuri të forta të teknologjisë së informacionit/</a:t>
            </a:r>
            <a:r>
              <a:rPr lang="sq-AL" sz="2100" b="1" dirty="0" err="1"/>
              <a:t>forenzikës</a:t>
            </a:r>
            <a:r>
              <a:rPr lang="sq-AL" sz="2100" b="1" dirty="0"/>
              <a:t> digjitale</a:t>
            </a:r>
            <a:r>
              <a:rPr lang="sq-AL" sz="2100" dirty="0"/>
              <a:t> për të ekzekutuar kërkesa kur është e nevojshme</a:t>
            </a:r>
          </a:p>
          <a:p>
            <a:pPr marL="342900" indent="-342900">
              <a:spcAft>
                <a:spcPts val="0"/>
              </a:spcAft>
              <a:buFont typeface="Wingdings" pitchFamily="2" charset="2"/>
              <a:buChar char="ü"/>
            </a:pPr>
            <a:endParaRPr lang="en-GB" sz="2200" dirty="0"/>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xmlns="" id="{6F403814-7FF3-CA4C-8D90-DEA86A31516C}"/>
              </a:ext>
            </a:extLst>
          </p:cNvPr>
          <p:cNvSpPr/>
          <p:nvPr/>
        </p:nvSpPr>
        <p:spPr>
          <a:xfrm>
            <a:off x="4672870" y="989546"/>
            <a:ext cx="4572000" cy="4955203"/>
          </a:xfrm>
          <a:prstGeom prst="rect">
            <a:avLst/>
          </a:prstGeom>
        </p:spPr>
        <p:txBody>
          <a:bodyPr>
            <a:spAutoFit/>
          </a:bodyPr>
          <a:lstStyle/>
          <a:p>
            <a:pPr marL="342900" indent="-342900">
              <a:buFont typeface="Wingdings" pitchFamily="2" charset="2"/>
              <a:buChar char="ü"/>
            </a:pPr>
            <a:r>
              <a:rPr lang="sq-AL" sz="2100" b="1" dirty="0"/>
              <a:t>njohuri të forta</a:t>
            </a:r>
            <a:r>
              <a:rPr lang="sq-AL" sz="2100" dirty="0"/>
              <a:t> të kornizës ligjore dhe procedurave të NJN-së</a:t>
            </a:r>
          </a:p>
          <a:p>
            <a:pPr marL="342900" indent="-342900">
              <a:buFont typeface="Wingdings" pitchFamily="2" charset="2"/>
              <a:buChar char="ü"/>
            </a:pPr>
            <a:r>
              <a:rPr lang="sq-AL" sz="2100" b="1" dirty="0"/>
              <a:t>kompetenca dhe mundësia për të:</a:t>
            </a:r>
          </a:p>
          <a:p>
            <a:pPr marL="342900" indent="-342900">
              <a:buFont typeface="Arial" panose="020B0604020202020204" pitchFamily="34" charset="0"/>
              <a:buChar char="•"/>
            </a:pPr>
            <a:r>
              <a:rPr lang="sq-AL" sz="2100" b="1" dirty="0"/>
              <a:t>ndihma e menjëhershme</a:t>
            </a:r>
            <a:r>
              <a:rPr lang="sq-AL" sz="2100" dirty="0"/>
              <a:t> në hetimet ose procedurat gjyqësore në lidhje me veprat penale në lidhje me sistemet kompjuterike dhe të dhënat</a:t>
            </a:r>
          </a:p>
          <a:p>
            <a:pPr marL="342900" indent="-342900">
              <a:buFont typeface="Arial" panose="020B0604020202020204" pitchFamily="34" charset="0"/>
              <a:buChar char="•"/>
            </a:pPr>
            <a:r>
              <a:rPr lang="sq-AL" sz="2100" b="1" dirty="0"/>
              <a:t>mbledhja e provave</a:t>
            </a:r>
            <a:r>
              <a:rPr lang="sq-AL" sz="2100" dirty="0"/>
              <a:t> në formë elektronike rreth veprës penale</a:t>
            </a:r>
          </a:p>
          <a:p>
            <a:pPr marL="342900" indent="-342900">
              <a:buFont typeface="Arial" panose="020B0604020202020204" pitchFamily="34" charset="0"/>
              <a:buChar char="•"/>
            </a:pPr>
            <a:r>
              <a:rPr lang="sq-AL" sz="2100" b="1" dirty="0"/>
              <a:t>shkëmbimi i provave elektronike</a:t>
            </a:r>
            <a:r>
              <a:rPr lang="sq-AL" sz="2100" dirty="0"/>
              <a:t> pa vonesë me autoritetin kompetent të vendit kërkues</a:t>
            </a:r>
          </a:p>
          <a:p>
            <a:pPr marL="342900" indent="-342900">
              <a:buFont typeface="Wingdings" pitchFamily="2" charset="2"/>
              <a:buChar char="ü"/>
            </a:pPr>
            <a:endParaRPr lang="en-GB" sz="2200" dirty="0"/>
          </a:p>
        </p:txBody>
      </p:sp>
    </p:spTree>
    <p:extLst>
      <p:ext uri="{BB962C8B-B14F-4D97-AF65-F5344CB8AC3E}">
        <p14:creationId xmlns:p14="http://schemas.microsoft.com/office/powerpoint/2010/main" xmlns="" val="11108292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Organizimi i autoriteteve kompetente </a:t>
            </a:r>
          </a:p>
          <a:p>
            <a:pPr algn="r">
              <a:lnSpc>
                <a:spcPct val="80000"/>
              </a:lnSpc>
            </a:pPr>
            <a:r>
              <a:rPr lang="sq-AL" sz="3200" b="1">
                <a:ea typeface="ＭＳ Ｐゴシック" charset="0"/>
                <a:cs typeface="ＭＳ Ｐゴシック" charset="0"/>
              </a:rPr>
              <a:t>Qendrore dhe ekzekutuese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777101574"/>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9029447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Organizimi i autoriteteve kompetente </a:t>
            </a:r>
          </a:p>
          <a:p>
            <a:pPr algn="r">
              <a:lnSpc>
                <a:spcPct val="80000"/>
              </a:lnSpc>
            </a:pPr>
            <a:r>
              <a:rPr lang="sq-AL" sz="3200" b="1">
                <a:ea typeface="ＭＳ Ｐゴシック" charset="0"/>
                <a:cs typeface="ＭＳ Ｐゴシック" charset="0"/>
              </a:rPr>
              <a:t>Qendrore dhe ekzekutuese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15263031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800" b="1" dirty="0">
                <a:solidFill>
                  <a:schemeClr val="bg1"/>
                </a:solidFill>
              </a:rPr>
              <a:t>Zbatimi i marrjes së provave elektronike përmes mekanizmave të bashkëpunimit ndërkombëtar </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sq-AL" sz="3200" b="1" dirty="0">
                <a:ea typeface="ＭＳ Ｐゴシック" charset="0"/>
                <a:cs typeface="ＭＳ Ｐゴシック" charset="0"/>
              </a:rPr>
              <a:t>Pjesa e tretë</a:t>
            </a:r>
          </a:p>
          <a:p>
            <a:pPr algn="ctr">
              <a:lnSpc>
                <a:spcPct val="80000"/>
              </a:lnSpc>
            </a:pPr>
            <a:r>
              <a:rPr lang="sq-AL" sz="3200" b="1" dirty="0">
                <a:ea typeface="ＭＳ Ｐゴシック" charset="0"/>
                <a:cs typeface="ＭＳ Ｐゴシック" charset="0"/>
              </a:rPr>
              <a:t/>
            </a:r>
            <a:br>
              <a:rPr lang="sq-AL" sz="3200" b="1" dirty="0">
                <a:ea typeface="ＭＳ Ｐゴシック" charset="0"/>
                <a:cs typeface="ＭＳ Ｐゴシック" charset="0"/>
              </a:rPr>
            </a:br>
            <a:r>
              <a:rPr lang="sq-AL" sz="3200" b="1" dirty="0">
                <a:ea typeface="ＭＳ Ｐゴシック" charset="0"/>
                <a:cs typeface="ＭＳ Ｐゴシック" charset="0"/>
              </a:rPr>
              <a:t>Pasqyrë praktike e procedurave të ndihmës juridike të ndërsjellë</a:t>
            </a:r>
          </a:p>
          <a:p>
            <a:pPr algn="ctr" eaLnBrk="1" hangingPunct="1">
              <a:lnSpc>
                <a:spcPct val="80000"/>
              </a:lnSpc>
            </a:pPr>
            <a:endParaRPr lang="en-GB" sz="3200" dirty="0"/>
          </a:p>
        </p:txBody>
      </p:sp>
    </p:spTree>
    <p:extLst>
      <p:ext uri="{BB962C8B-B14F-4D97-AF65-F5344CB8AC3E}">
        <p14:creationId xmlns:p14="http://schemas.microsoft.com/office/powerpoint/2010/main" xmlns="" val="2335560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B0D9B726-2DA9-204B-BF3E-36B6AB6770F1}"/>
              </a:ext>
            </a:extLst>
          </p:cNvPr>
          <p:cNvSpPr/>
          <p:nvPr/>
        </p:nvSpPr>
        <p:spPr>
          <a:xfrm>
            <a:off x="88522" y="1044000"/>
            <a:ext cx="4572000" cy="5262979"/>
          </a:xfrm>
          <a:prstGeom prst="rect">
            <a:avLst/>
          </a:prstGeom>
        </p:spPr>
        <p:txBody>
          <a:bodyPr>
            <a:spAutoFit/>
          </a:bodyPr>
          <a:lstStyle/>
          <a:p>
            <a:pPr marL="342900" lvl="2" indent="-342900">
              <a:buFont typeface="Wingdings" pitchFamily="2" charset="2"/>
              <a:buChar char="ü"/>
            </a:pPr>
            <a:r>
              <a:rPr lang="sq-AL" sz="2100" i="1" dirty="0"/>
              <a:t>rifreskimi dhe zgjerimi i njohurive në lidhje me llojet e provave elektronike tipike për kërkesat dhe shkëmbimin e Ndihmës Juridike të Ndërsjellë</a:t>
            </a:r>
          </a:p>
          <a:p>
            <a:pPr marL="342900" lvl="2" indent="-342900">
              <a:buFont typeface="Wingdings" pitchFamily="2" charset="2"/>
              <a:buChar char="ü"/>
            </a:pPr>
            <a:r>
              <a:rPr lang="sq-AL" sz="2100" i="1" dirty="0"/>
              <a:t>zgjerimi i njohurive në lidhje me llojet e autoriteteve kompetente për të marrë pjesë në Ndihmën Juridike të Ndërsjellë</a:t>
            </a:r>
          </a:p>
          <a:p>
            <a:pPr marL="342900" lvl="2" indent="-342900">
              <a:buFont typeface="Wingdings" pitchFamily="2" charset="2"/>
              <a:buChar char="ü"/>
            </a:pPr>
            <a:r>
              <a:rPr lang="sq-AL" sz="2100" i="1" dirty="0"/>
              <a:t>të kuptuarit e ndryshimit ndërmjet Autoritetit Qendror të NJN-së dhe Autoritetit Ekzekutues dhe sistemeve hibride</a:t>
            </a:r>
          </a:p>
          <a:p>
            <a:pPr marL="342900" lvl="2" indent="-342900">
              <a:buFont typeface="Wingdings" pitchFamily="2" charset="2"/>
              <a:buChar char="ü"/>
            </a:pPr>
            <a:r>
              <a:rPr lang="sq-AL" sz="2100" i="1" dirty="0"/>
              <a:t>të kuptuarit se cilat janë kompetencat procedurale të NJN-së për autoritete të ndryshme </a:t>
            </a:r>
          </a:p>
        </p:txBody>
      </p:sp>
      <p:sp>
        <p:nvSpPr>
          <p:cNvPr id="8" name="Rectangle 7">
            <a:extLst>
              <a:ext uri="{FF2B5EF4-FFF2-40B4-BE49-F238E27FC236}">
                <a16:creationId xmlns:a16="http://schemas.microsoft.com/office/drawing/2014/main" xmlns="" id="{318C602D-ED60-F847-ABCD-A03310105151}"/>
              </a:ext>
            </a:extLst>
          </p:cNvPr>
          <p:cNvSpPr/>
          <p:nvPr/>
        </p:nvSpPr>
        <p:spPr>
          <a:xfrm>
            <a:off x="4694525" y="1090708"/>
            <a:ext cx="4327931" cy="5278368"/>
          </a:xfrm>
          <a:prstGeom prst="rect">
            <a:avLst/>
          </a:prstGeom>
        </p:spPr>
        <p:txBody>
          <a:bodyPr wrap="square">
            <a:spAutoFit/>
          </a:bodyPr>
          <a:lstStyle/>
          <a:p>
            <a:pPr marL="342900" lvl="2" indent="-342900">
              <a:buFont typeface="Wingdings" pitchFamily="2" charset="2"/>
              <a:buChar char="ü"/>
            </a:pPr>
            <a:r>
              <a:rPr lang="sq-AL" sz="2100" i="1" dirty="0"/>
              <a:t>të mësuarit në lidhje me hapat e mundshëm dhe ndryshimet e hapave të ndërmarra gjatë procedimit të NJN-së nga autoritete të ndryshme kompetente</a:t>
            </a:r>
          </a:p>
          <a:p>
            <a:pPr marL="342900" lvl="2" indent="-342900">
              <a:buFont typeface="Wingdings" pitchFamily="2" charset="2"/>
              <a:buChar char="ü"/>
            </a:pPr>
            <a:r>
              <a:rPr lang="sq-AL" sz="2100" i="1" dirty="0"/>
              <a:t>marrja pjesë në mënyrë aktive në analizën e studimit të rastit duke aplikuar njohuri dhe aftësi të fituara më parë</a:t>
            </a:r>
          </a:p>
          <a:p>
            <a:pPr marL="342900" lvl="2" indent="-342900">
              <a:buFont typeface="Wingdings" pitchFamily="2" charset="2"/>
              <a:buChar char="ü"/>
            </a:pPr>
            <a:r>
              <a:rPr lang="sq-AL" sz="2100" i="1" dirty="0"/>
              <a:t>përmirësimi i njohurive të përgjithshme të Ndihmës Juridike të Ndërsjellë në lidhje me procedurat e marrjes së provave elektronike</a:t>
            </a:r>
          </a:p>
          <a:p>
            <a:pPr marL="342900" lvl="2" indent="-342900">
              <a:buFont typeface="Wingdings" pitchFamily="2" charset="2"/>
              <a:buChar char="ü"/>
            </a:pPr>
            <a:endParaRPr lang="en-GB" sz="2200" dirty="0"/>
          </a:p>
        </p:txBody>
      </p:sp>
    </p:spTree>
    <p:extLst>
      <p:ext uri="{BB962C8B-B14F-4D97-AF65-F5344CB8AC3E}">
        <p14:creationId xmlns:p14="http://schemas.microsoft.com/office/powerpoint/2010/main" xmlns=""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Përmbledhje praktike e </a:t>
            </a:r>
          </a:p>
          <a:p>
            <a:pPr algn="r">
              <a:lnSpc>
                <a:spcPct val="80000"/>
              </a:lnSpc>
            </a:pPr>
            <a:r>
              <a:rPr lang="sq-AL" sz="3200" b="1">
                <a:ea typeface="ＭＳ Ｐゴシック" charset="0"/>
                <a:cs typeface="ＭＳ Ｐゴシック" charset="0"/>
              </a:rPr>
              <a:t>Procedurës së ndihmës juridike të ndërsjellë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1399"/>
            <a:ext cx="4572000" cy="4832092"/>
          </a:xfrm>
          <a:prstGeom prst="rect">
            <a:avLst/>
          </a:prstGeom>
        </p:spPr>
        <p:txBody>
          <a:bodyPr>
            <a:spAutoFit/>
          </a:bodyPr>
          <a:lstStyle/>
          <a:p>
            <a:pPr marL="342900" indent="-342900">
              <a:spcAft>
                <a:spcPts val="0"/>
              </a:spcAft>
              <a:buFont typeface="Wingdings" pitchFamily="2" charset="2"/>
              <a:buChar char="Ø"/>
            </a:pPr>
            <a:r>
              <a:rPr lang="sq-AL" sz="2200" b="1">
                <a:cs typeface="Arial" panose="020B0604020202020204" pitchFamily="34" charset="0"/>
              </a:rPr>
              <a:t>Parakusht: </a:t>
            </a:r>
            <a:r>
              <a:rPr lang="sq-AL" sz="2200" i="1">
                <a:cs typeface="Arial" panose="020B0604020202020204" pitchFamily="34" charset="0"/>
              </a:rPr>
              <a:t>vepra penale është kryer dhe përfshin elementin ndërkombëtar</a:t>
            </a:r>
          </a:p>
          <a:p>
            <a:pPr marL="342900" indent="-342900">
              <a:spcAft>
                <a:spcPts val="0"/>
              </a:spcAft>
              <a:buFont typeface="Wingdings" pitchFamily="2" charset="2"/>
              <a:buChar char="Ø"/>
            </a:pPr>
            <a:endParaRPr lang="en-GB" sz="2200" i="1" dirty="0">
              <a:cs typeface="Arial" panose="020B0604020202020204" pitchFamily="34" charset="0"/>
            </a:endParaRPr>
          </a:p>
          <a:p>
            <a:pPr marL="342900" indent="-342900">
              <a:spcAft>
                <a:spcPts val="0"/>
              </a:spcAft>
              <a:buFont typeface="Wingdings" pitchFamily="2" charset="2"/>
              <a:buChar char="ü"/>
            </a:pPr>
            <a:r>
              <a:rPr lang="sq-AL" sz="2200" b="1">
                <a:cs typeface="Arial" panose="020B0604020202020204" pitchFamily="34" charset="0"/>
              </a:rPr>
              <a:t>Hapi 1</a:t>
            </a:r>
            <a:r>
              <a:rPr lang="sq-AL" sz="2200" i="1">
                <a:cs typeface="Arial" panose="020B0604020202020204" pitchFamily="34" charset="0"/>
              </a:rPr>
              <a:t>: elementi ndërkombëtar njihet si i lidhur me ligjin material dhe/ose procedural</a:t>
            </a:r>
          </a:p>
          <a:p>
            <a:pPr marL="342900" indent="-342900">
              <a:spcAft>
                <a:spcPts val="0"/>
              </a:spcAft>
              <a:buFont typeface="Wingdings" pitchFamily="2" charset="2"/>
              <a:buChar char="ü"/>
            </a:pPr>
            <a:endParaRPr lang="en-GB" sz="2200" i="1" dirty="0">
              <a:cs typeface="Arial" panose="020B0604020202020204" pitchFamily="34" charset="0"/>
            </a:endParaRPr>
          </a:p>
          <a:p>
            <a:pPr marL="342900" indent="-342900">
              <a:spcAft>
                <a:spcPts val="0"/>
              </a:spcAft>
              <a:buFont typeface="Wingdings" pitchFamily="2" charset="2"/>
              <a:buChar char="ü"/>
            </a:pPr>
            <a:r>
              <a:rPr lang="sq-AL" sz="2200" b="1">
                <a:cs typeface="Arial" panose="020B0604020202020204" pitchFamily="34" charset="0"/>
              </a:rPr>
              <a:t>Hapi 2</a:t>
            </a:r>
            <a:r>
              <a:rPr lang="sq-AL" sz="2200" i="1">
                <a:cs typeface="Arial" panose="020B0604020202020204" pitchFamily="34" charset="0"/>
              </a:rPr>
              <a:t>: autoriteti lokal kompetent dhe udhëheqësi i rastit (AZL, prokuroria, gjykata) përcakton se cilat grupe të fakteve duhet të sqarohen ose të mblidhen provat</a:t>
            </a:r>
          </a:p>
          <a:p>
            <a:pPr marL="342900" indent="-342900">
              <a:spcAft>
                <a:spcPts val="0"/>
              </a:spcAft>
              <a:buFont typeface="Wingdings" pitchFamily="2" charset="2"/>
              <a:buChar char="Ø"/>
            </a:pPr>
            <a:endParaRPr lang="en-GB" sz="2200" i="1" dirty="0">
              <a:ea typeface="Verdana" panose="020B0604030504040204" pitchFamily="34" charset="0"/>
              <a:cs typeface="Arial" panose="020B0604020202020204" pitchFamily="34" charset="0"/>
            </a:endParaRPr>
          </a:p>
        </p:txBody>
      </p:sp>
      <p:sp>
        <p:nvSpPr>
          <p:cNvPr id="5" name="Rectangle 4">
            <a:extLst>
              <a:ext uri="{FF2B5EF4-FFF2-40B4-BE49-F238E27FC236}">
                <a16:creationId xmlns:a16="http://schemas.microsoft.com/office/drawing/2014/main" xmlns="" id="{6F403814-7FF3-CA4C-8D90-DEA86A31516C}"/>
              </a:ext>
            </a:extLst>
          </p:cNvPr>
          <p:cNvSpPr/>
          <p:nvPr/>
        </p:nvSpPr>
        <p:spPr>
          <a:xfrm>
            <a:off x="4590184" y="1121399"/>
            <a:ext cx="4572000" cy="5509200"/>
          </a:xfrm>
          <a:prstGeom prst="rect">
            <a:avLst/>
          </a:prstGeom>
        </p:spPr>
        <p:txBody>
          <a:bodyPr>
            <a:spAutoFit/>
          </a:bodyPr>
          <a:lstStyle/>
          <a:p>
            <a:pPr marL="342900" indent="-342900">
              <a:spcAft>
                <a:spcPts val="0"/>
              </a:spcAft>
              <a:buFont typeface="Wingdings" pitchFamily="2" charset="2"/>
              <a:buChar char="ü"/>
            </a:pPr>
            <a:r>
              <a:rPr lang="sq-AL" sz="2200" b="1">
                <a:cs typeface="Arial" panose="020B0604020202020204" pitchFamily="34" charset="0"/>
              </a:rPr>
              <a:t>Hapi 3</a:t>
            </a:r>
            <a:r>
              <a:rPr lang="sq-AL" sz="2200" i="1">
                <a:cs typeface="Arial" panose="020B0604020202020204" pitchFamily="34" charset="0"/>
              </a:rPr>
              <a:t>: autoriteti lokal vendos se cili nivel i bashkëpunimit është i nevojshëm: Vetëm niveli i shkëmbimit të informacionit të AZL-ve (joformal ose zyrtar) ose niveli i provave nevojitet </a:t>
            </a:r>
          </a:p>
          <a:p>
            <a:endParaRPr lang="en-US" sz="2200" b="1" dirty="0"/>
          </a:p>
          <a:p>
            <a:pPr marL="342900" indent="-342900">
              <a:buFont typeface="Wingdings" pitchFamily="2" charset="2"/>
              <a:buChar char="ü"/>
            </a:pPr>
            <a:r>
              <a:rPr lang="sq-AL" sz="2200" b="1"/>
              <a:t>Hapi 4</a:t>
            </a:r>
            <a:r>
              <a:rPr lang="sq-AL" sz="2200"/>
              <a:t>: </a:t>
            </a:r>
            <a:r>
              <a:rPr lang="sq-AL" sz="2200" i="1"/>
              <a:t>autoriteti lokal që ndjek kornizën ligjore të NJN-së fillon procedurën e ndihmës:</a:t>
            </a:r>
          </a:p>
          <a:p>
            <a:pPr marL="342900" indent="-342900">
              <a:buFont typeface="Arial" panose="020B0604020202020204" pitchFamily="34" charset="0"/>
              <a:buChar char="•"/>
            </a:pPr>
            <a:r>
              <a:rPr lang="sq-AL" sz="2200" i="1"/>
              <a:t>nëse është joformale, pret për rezultatet e hetimit</a:t>
            </a:r>
          </a:p>
          <a:p>
            <a:pPr marL="342900" indent="-342900">
              <a:buFont typeface="Arial" panose="020B0604020202020204" pitchFamily="34" charset="0"/>
              <a:buChar char="•"/>
            </a:pPr>
            <a:r>
              <a:rPr lang="sq-AL" sz="2200" i="1"/>
              <a:t>nëse është zyrtare ndjek procedurën e parashikuar nga sistemi ligjor</a:t>
            </a:r>
          </a:p>
          <a:p>
            <a:pPr marL="342900" indent="-342900">
              <a:buFont typeface="Wingdings" pitchFamily="2" charset="2"/>
              <a:buChar char="ü"/>
            </a:pPr>
            <a:endParaRPr lang="en-GB" sz="2200" dirty="0"/>
          </a:p>
        </p:txBody>
      </p:sp>
    </p:spTree>
    <p:extLst>
      <p:ext uri="{BB962C8B-B14F-4D97-AF65-F5344CB8AC3E}">
        <p14:creationId xmlns:p14="http://schemas.microsoft.com/office/powerpoint/2010/main" xmlns="" val="6281867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Përmbledhje praktike e </a:t>
            </a:r>
          </a:p>
          <a:p>
            <a:pPr algn="r">
              <a:lnSpc>
                <a:spcPct val="80000"/>
              </a:lnSpc>
            </a:pPr>
            <a:r>
              <a:rPr lang="sq-AL" sz="3200" b="1">
                <a:ea typeface="ＭＳ Ｐゴシック" charset="0"/>
                <a:cs typeface="ＭＳ Ｐゴシック" charset="0"/>
              </a:rPr>
              <a:t>Procedurës së ndihmës juridike të ndërsjellë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32251" y="1138379"/>
            <a:ext cx="4572000" cy="5509200"/>
          </a:xfrm>
          <a:prstGeom prst="rect">
            <a:avLst/>
          </a:prstGeom>
        </p:spPr>
        <p:txBody>
          <a:bodyPr>
            <a:spAutoFit/>
          </a:bodyPr>
          <a:lstStyle/>
          <a:p>
            <a:pPr marL="342900" indent="-342900">
              <a:spcAft>
                <a:spcPts val="0"/>
              </a:spcAft>
              <a:buFont typeface="Wingdings" pitchFamily="2" charset="2"/>
              <a:buChar char="ü"/>
            </a:pPr>
            <a:r>
              <a:rPr lang="sq-AL" sz="2200" b="1" dirty="0">
                <a:cs typeface="Arial" panose="020B0604020202020204" pitchFamily="34" charset="0"/>
              </a:rPr>
              <a:t>Hapi 4, variacioni 1:</a:t>
            </a:r>
          </a:p>
          <a:p>
            <a:pPr marL="342900" indent="-342900">
              <a:spcAft>
                <a:spcPts val="0"/>
              </a:spcAft>
              <a:buFont typeface="Arial" panose="020B0604020202020204" pitchFamily="34" charset="0"/>
              <a:buChar char="•"/>
            </a:pPr>
            <a:r>
              <a:rPr lang="sq-AL" sz="2200" i="1" dirty="0">
                <a:cs typeface="Arial" panose="020B0604020202020204" pitchFamily="34" charset="0"/>
              </a:rPr>
              <a:t>autoriteti lokal policor mund të kontaktojë drejtpërdrejt policinë e huaj ose autoritetin ose entitetin tjetër dhe të kërkojë ndihmë përmes mënyrave dhe kanaleve të komunikimit (dypalësh, shumëpalësh, të detyrueshëm, vullnetarisht)</a:t>
            </a:r>
          </a:p>
          <a:p>
            <a:pPr>
              <a:spcAft>
                <a:spcPts val="0"/>
              </a:spcAft>
            </a:pPr>
            <a:endParaRPr lang="en-GB" sz="1400" i="1" dirty="0">
              <a:cs typeface="Arial" panose="020B0604020202020204" pitchFamily="34" charset="0"/>
            </a:endParaRPr>
          </a:p>
          <a:p>
            <a:pPr marL="342900" indent="-342900">
              <a:spcAft>
                <a:spcPts val="0"/>
              </a:spcAft>
              <a:buFont typeface="Wingdings" pitchFamily="2" charset="2"/>
              <a:buChar char="ü"/>
            </a:pPr>
            <a:r>
              <a:rPr lang="sq-AL" sz="2200" b="1" dirty="0">
                <a:cs typeface="Arial" panose="020B0604020202020204" pitchFamily="34" charset="0"/>
              </a:rPr>
              <a:t>Hapi 4, variacioni 2:</a:t>
            </a:r>
          </a:p>
          <a:p>
            <a:pPr marL="342900" indent="-342900">
              <a:spcAft>
                <a:spcPts val="0"/>
              </a:spcAft>
              <a:buFont typeface="Arial" panose="020B0604020202020204" pitchFamily="34" charset="0"/>
              <a:buChar char="•"/>
            </a:pPr>
            <a:r>
              <a:rPr lang="sq-AL" sz="2200" i="1" dirty="0">
                <a:cs typeface="Arial" panose="020B0604020202020204" pitchFamily="34" charset="0"/>
              </a:rPr>
              <a:t>autoriteti lokal policor NUK mund të kontaktojë drejtpërdrejt policinë e huaj ose autoritet tjetër - kështu kërkon akt zyrtar nga prokuroria ose gjykata</a:t>
            </a:r>
          </a:p>
        </p:txBody>
      </p:sp>
      <p:sp>
        <p:nvSpPr>
          <p:cNvPr id="5" name="Rectangle 4">
            <a:extLst>
              <a:ext uri="{FF2B5EF4-FFF2-40B4-BE49-F238E27FC236}">
                <a16:creationId xmlns:a16="http://schemas.microsoft.com/office/drawing/2014/main" xmlns="" id="{6F403814-7FF3-CA4C-8D90-DEA86A31516C}"/>
              </a:ext>
            </a:extLst>
          </p:cNvPr>
          <p:cNvSpPr/>
          <p:nvPr/>
        </p:nvSpPr>
        <p:spPr>
          <a:xfrm>
            <a:off x="4708107" y="1138379"/>
            <a:ext cx="4572000" cy="6078587"/>
          </a:xfrm>
          <a:prstGeom prst="rect">
            <a:avLst/>
          </a:prstGeom>
        </p:spPr>
        <p:txBody>
          <a:bodyPr>
            <a:spAutoFit/>
          </a:bodyPr>
          <a:lstStyle/>
          <a:p>
            <a:pPr marL="342900" indent="-342900">
              <a:spcAft>
                <a:spcPts val="0"/>
              </a:spcAft>
              <a:buFont typeface="Wingdings" pitchFamily="2" charset="2"/>
              <a:buChar char="ü"/>
            </a:pPr>
            <a:r>
              <a:rPr lang="sq-AL" sz="2200" b="1" dirty="0">
                <a:cs typeface="Arial" panose="020B0604020202020204" pitchFamily="34" charset="0"/>
              </a:rPr>
              <a:t>Hapi 4, variacioni 3:</a:t>
            </a:r>
          </a:p>
          <a:p>
            <a:pPr marL="342900" indent="-342900">
              <a:spcAft>
                <a:spcPts val="0"/>
              </a:spcAft>
              <a:buFont typeface="Arial" panose="020B0604020202020204" pitchFamily="34" charset="0"/>
              <a:buChar char="•"/>
            </a:pPr>
            <a:r>
              <a:rPr lang="sq-AL" sz="2100" i="1" dirty="0">
                <a:cs typeface="Arial" panose="020B0604020202020204" pitchFamily="34" charset="0"/>
              </a:rPr>
              <a:t>autoriteti lokal i prokurorisë ose gjykatës mund të kërkojë drejtpërdrejt ndihmë në bazë të traktatit dypalësh ose shumëpalësh - MD njoftohet vetëm lidhur me dërgimin e kërkesës</a:t>
            </a:r>
          </a:p>
          <a:p>
            <a:pPr marL="342900" indent="-342900">
              <a:spcAft>
                <a:spcPts val="0"/>
              </a:spcAft>
              <a:buFont typeface="Wingdings" pitchFamily="2" charset="2"/>
              <a:buChar char="ü"/>
            </a:pPr>
            <a:endParaRPr lang="en-GB" sz="1400" i="1" dirty="0">
              <a:cs typeface="Arial" panose="020B0604020202020204" pitchFamily="34" charset="0"/>
            </a:endParaRPr>
          </a:p>
          <a:p>
            <a:pPr marL="342900" indent="-342900">
              <a:spcAft>
                <a:spcPts val="0"/>
              </a:spcAft>
              <a:buFont typeface="Wingdings" pitchFamily="2" charset="2"/>
              <a:buChar char="ü"/>
            </a:pPr>
            <a:r>
              <a:rPr lang="sq-AL" sz="2200" b="1" dirty="0">
                <a:cs typeface="Arial" panose="020B0604020202020204" pitchFamily="34" charset="0"/>
              </a:rPr>
              <a:t>Hapi 4, variacioni 4:</a:t>
            </a:r>
          </a:p>
          <a:p>
            <a:pPr marL="342900" indent="-342900">
              <a:spcAft>
                <a:spcPts val="0"/>
              </a:spcAft>
              <a:buFont typeface="Arial" panose="020B0604020202020204" pitchFamily="34" charset="0"/>
              <a:buChar char="•"/>
            </a:pPr>
            <a:r>
              <a:rPr lang="sq-AL" sz="2100" i="1" dirty="0">
                <a:cs typeface="Arial" panose="020B0604020202020204" pitchFamily="34" charset="0"/>
              </a:rPr>
              <a:t>autoriteti lokal i prokurorisë ose gjykatës NUK mund të kërkojë drejtpërdrejt ndihmë në bazë të traktatit dypalësh ose shumëpalësh - kërkesa i dërgohet MD-së si autoriteti qendror për procedim të mëtejmë</a:t>
            </a:r>
          </a:p>
          <a:p>
            <a:pPr marL="342900" indent="-342900">
              <a:buFont typeface="Wingdings" pitchFamily="2" charset="2"/>
              <a:buChar char="ü"/>
            </a:pPr>
            <a:endParaRPr lang="en-GB" sz="2200" dirty="0"/>
          </a:p>
        </p:txBody>
      </p:sp>
    </p:spTree>
    <p:extLst>
      <p:ext uri="{BB962C8B-B14F-4D97-AF65-F5344CB8AC3E}">
        <p14:creationId xmlns:p14="http://schemas.microsoft.com/office/powerpoint/2010/main" xmlns="" val="29443655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Përmbledhje praktike e </a:t>
            </a:r>
          </a:p>
          <a:p>
            <a:pPr algn="r">
              <a:lnSpc>
                <a:spcPct val="80000"/>
              </a:lnSpc>
            </a:pPr>
            <a:r>
              <a:rPr lang="sq-AL" sz="3200" b="1">
                <a:ea typeface="ＭＳ Ｐゴシック" charset="0"/>
                <a:cs typeface="ＭＳ Ｐゴシック" charset="0"/>
              </a:rPr>
              <a:t>Procedurës së ndihmës juridike të ndërsjellë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32251" y="894205"/>
            <a:ext cx="4572000" cy="5601533"/>
          </a:xfrm>
          <a:prstGeom prst="rect">
            <a:avLst/>
          </a:prstGeom>
        </p:spPr>
        <p:txBody>
          <a:bodyPr wrap="square">
            <a:spAutoFit/>
          </a:bodyPr>
          <a:lstStyle/>
          <a:p>
            <a:pPr marL="342900" indent="-342900">
              <a:spcAft>
                <a:spcPts val="0"/>
              </a:spcAft>
              <a:buFont typeface="Wingdings" pitchFamily="2" charset="2"/>
              <a:buChar char="ü"/>
            </a:pPr>
            <a:r>
              <a:rPr lang="sq-AL" sz="2200" b="1" dirty="0">
                <a:cs typeface="Arial" panose="020B0604020202020204" pitchFamily="34" charset="0"/>
              </a:rPr>
              <a:t>Hapi 4, variacioni 5:</a:t>
            </a:r>
          </a:p>
          <a:p>
            <a:pPr marL="342900" indent="-342900">
              <a:spcAft>
                <a:spcPts val="0"/>
              </a:spcAft>
              <a:buFont typeface="Arial" panose="020B0604020202020204" pitchFamily="34" charset="0"/>
              <a:buChar char="•"/>
            </a:pPr>
            <a:r>
              <a:rPr lang="sq-AL" sz="2100" b="1" i="1" dirty="0">
                <a:cs typeface="Arial" panose="020B0604020202020204" pitchFamily="34" charset="0"/>
              </a:rPr>
              <a:t>autoriteti lokal i prokurorisë ose i gjykatës mund të kërkojë drejtpërdrejt</a:t>
            </a:r>
            <a:r>
              <a:rPr lang="sq-AL" sz="2100" i="1" dirty="0">
                <a:cs typeface="Arial" panose="020B0604020202020204" pitchFamily="34" charset="0"/>
              </a:rPr>
              <a:t> ndihmë në bazë të traktatit dypalësh ose shumëpalësh, </a:t>
            </a:r>
            <a:r>
              <a:rPr lang="sq-AL" sz="2100" b="1" i="1" dirty="0">
                <a:cs typeface="Arial" panose="020B0604020202020204" pitchFamily="34" charset="0"/>
              </a:rPr>
              <a:t>por koordinimi me autoritetin qendror të prokurorisë apo gjykatës është i nevojshëm</a:t>
            </a:r>
            <a:r>
              <a:rPr lang="sq-AL" sz="2100" i="1" dirty="0">
                <a:cs typeface="Arial" panose="020B0604020202020204" pitchFamily="34" charset="0"/>
              </a:rPr>
              <a:t> në bazë të vendimit të detyrueshëm të sistemit të brendshëm - </a:t>
            </a:r>
            <a:r>
              <a:rPr lang="sq-AL" sz="2100" b="1" i="1" dirty="0">
                <a:cs typeface="Arial" panose="020B0604020202020204" pitchFamily="34" charset="0"/>
              </a:rPr>
              <a:t>kërkesa dërgohet për vërtetim tek autoriteti qendror i prokurorisë apo gjykatës</a:t>
            </a:r>
            <a:r>
              <a:rPr lang="sq-AL" sz="2100" i="1" dirty="0">
                <a:cs typeface="Arial" panose="020B0604020202020204" pitchFamily="34" charset="0"/>
              </a:rPr>
              <a:t> pas së cilës ose dërgohet më tej nga Autoriteti Qendror ose kthehet tek autoriteti lokal për dërgim prej tyre</a:t>
            </a:r>
          </a:p>
        </p:txBody>
      </p:sp>
      <p:sp>
        <p:nvSpPr>
          <p:cNvPr id="5" name="Rectangle 4">
            <a:extLst>
              <a:ext uri="{FF2B5EF4-FFF2-40B4-BE49-F238E27FC236}">
                <a16:creationId xmlns:a16="http://schemas.microsoft.com/office/drawing/2014/main" xmlns="" id="{6F403814-7FF3-CA4C-8D90-DEA86A31516C}"/>
              </a:ext>
            </a:extLst>
          </p:cNvPr>
          <p:cNvSpPr/>
          <p:nvPr/>
        </p:nvSpPr>
        <p:spPr>
          <a:xfrm>
            <a:off x="4450456" y="894205"/>
            <a:ext cx="4572000" cy="5509200"/>
          </a:xfrm>
          <a:prstGeom prst="rect">
            <a:avLst/>
          </a:prstGeom>
        </p:spPr>
        <p:txBody>
          <a:bodyPr wrap="square">
            <a:spAutoFit/>
          </a:bodyPr>
          <a:lstStyle/>
          <a:p>
            <a:pPr marL="342900" indent="-342900">
              <a:spcAft>
                <a:spcPts val="0"/>
              </a:spcAft>
              <a:buFont typeface="Wingdings" pitchFamily="2" charset="2"/>
              <a:buChar char="ü"/>
            </a:pPr>
            <a:r>
              <a:rPr lang="sq-AL" sz="2200" b="1" dirty="0">
                <a:cs typeface="Arial" panose="020B0604020202020204" pitchFamily="34" charset="0"/>
              </a:rPr>
              <a:t>Hapi 4, variacioni 6:</a:t>
            </a:r>
          </a:p>
          <a:p>
            <a:pPr marL="342900" indent="-342900">
              <a:spcAft>
                <a:spcPts val="0"/>
              </a:spcAft>
              <a:buFont typeface="Arial" panose="020B0604020202020204" pitchFamily="34" charset="0"/>
              <a:buChar char="•"/>
            </a:pPr>
            <a:r>
              <a:rPr lang="sq-AL" sz="2200" b="1" i="1" dirty="0">
                <a:cs typeface="Arial" panose="020B0604020202020204" pitchFamily="34" charset="0"/>
              </a:rPr>
              <a:t>autoriteti lokal i prokurorisë ose i gjykatës mund të kërkojë drejtpërdrejt</a:t>
            </a:r>
            <a:r>
              <a:rPr lang="sq-AL" sz="2200" i="1" dirty="0">
                <a:cs typeface="Arial" panose="020B0604020202020204" pitchFamily="34" charset="0"/>
              </a:rPr>
              <a:t> ndihmë në bazë të traktatit dypalësh ose shumëpalësh, </a:t>
            </a:r>
            <a:r>
              <a:rPr lang="sq-AL" sz="2200" b="1" i="1" dirty="0">
                <a:cs typeface="Arial" panose="020B0604020202020204" pitchFamily="34" charset="0"/>
              </a:rPr>
              <a:t>por koordinimi me autoritetin qendror të prokurorisë apo gjykatës është i nevojshëm</a:t>
            </a:r>
            <a:r>
              <a:rPr lang="sq-AL" sz="2200" i="1" dirty="0">
                <a:cs typeface="Arial" panose="020B0604020202020204" pitchFamily="34" charset="0"/>
              </a:rPr>
              <a:t> në bazë të vendimit të detyrueshëm të sistemit të brendshëm - </a:t>
            </a:r>
            <a:r>
              <a:rPr lang="sq-AL" sz="2200" b="1" i="1" dirty="0">
                <a:cs typeface="Arial" panose="020B0604020202020204" pitchFamily="34" charset="0"/>
              </a:rPr>
              <a:t>njoftimi për dërgimin e kërkesës i dërgohet autoritetit qendror të prokurorisë ose gjykatës ndërsa vetë kërkesa tashmë është dërguar</a:t>
            </a:r>
          </a:p>
        </p:txBody>
      </p:sp>
    </p:spTree>
    <p:extLst>
      <p:ext uri="{BB962C8B-B14F-4D97-AF65-F5344CB8AC3E}">
        <p14:creationId xmlns:p14="http://schemas.microsoft.com/office/powerpoint/2010/main" xmlns="" val="35418199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Përmbledhje praktike e</a:t>
            </a:r>
          </a:p>
          <a:p>
            <a:pPr algn="r">
              <a:lnSpc>
                <a:spcPct val="80000"/>
              </a:lnSpc>
            </a:pPr>
            <a:r>
              <a:rPr lang="sq-AL" sz="3200" b="1">
                <a:ea typeface="ＭＳ Ｐゴシック" charset="0"/>
                <a:cs typeface="ＭＳ Ｐゴシック" charset="0"/>
              </a:rPr>
              <a:t>Procedurës së ndihmës juridike të ndërsjellë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32251" y="1138379"/>
            <a:ext cx="4572000" cy="5170646"/>
          </a:xfrm>
          <a:prstGeom prst="rect">
            <a:avLst/>
          </a:prstGeom>
        </p:spPr>
        <p:txBody>
          <a:bodyPr>
            <a:spAutoFit/>
          </a:bodyPr>
          <a:lstStyle/>
          <a:p>
            <a:pPr marL="342900" indent="-342900">
              <a:spcAft>
                <a:spcPts val="0"/>
              </a:spcAft>
              <a:buFont typeface="Wingdings" pitchFamily="2" charset="2"/>
              <a:buChar char="ü"/>
            </a:pPr>
            <a:r>
              <a:rPr lang="sq-AL" sz="2200" b="1">
                <a:cs typeface="Arial" panose="020B0604020202020204" pitchFamily="34" charset="0"/>
              </a:rPr>
              <a:t>Hapi 4, variacioni 7:</a:t>
            </a:r>
          </a:p>
          <a:p>
            <a:pPr marL="342900" indent="-342900">
              <a:spcAft>
                <a:spcPts val="0"/>
              </a:spcAft>
              <a:buFont typeface="Arial" panose="020B0604020202020204" pitchFamily="34" charset="0"/>
              <a:buChar char="•"/>
            </a:pPr>
            <a:r>
              <a:rPr lang="sq-AL" sz="2200" i="1">
                <a:cs typeface="Arial" panose="020B0604020202020204" pitchFamily="34" charset="0"/>
              </a:rPr>
              <a:t>autoriteti lokal i prokurorisë ose gjykatës NUK mund të kërkojë drejtpërdrejt ndihmë në bazë të traktatit dypalësh ose shumëpalësh - kërkesa i dërgohet </a:t>
            </a:r>
            <a:r>
              <a:rPr lang="sq-AL" sz="2200" b="1" i="1">
                <a:cs typeface="Arial" panose="020B0604020202020204" pitchFamily="34" charset="0"/>
              </a:rPr>
              <a:t>autoritetit qendror të prokurorisë ose gjykatës për procedim të mëtejmë</a:t>
            </a:r>
          </a:p>
          <a:p>
            <a:pPr marL="342900" indent="-342900">
              <a:spcAft>
                <a:spcPts val="0"/>
              </a:spcAft>
              <a:buFont typeface="Wingdings" pitchFamily="2" charset="2"/>
              <a:buChar char="ü"/>
            </a:pPr>
            <a:endParaRPr lang="en-GB" sz="2200" b="1" i="1" dirty="0">
              <a:cs typeface="Arial" panose="020B0604020202020204" pitchFamily="34" charset="0"/>
            </a:endParaRPr>
          </a:p>
          <a:p>
            <a:pPr marL="342900" indent="-342900">
              <a:spcAft>
                <a:spcPts val="0"/>
              </a:spcAft>
              <a:buFont typeface="Wingdings" pitchFamily="2" charset="2"/>
              <a:buChar char="ü"/>
            </a:pPr>
            <a:r>
              <a:rPr lang="sq-AL" sz="2200" b="1">
                <a:cs typeface="Arial" panose="020B0604020202020204" pitchFamily="34" charset="0"/>
              </a:rPr>
              <a:t>Hapi 4, variacioni 8:</a:t>
            </a:r>
          </a:p>
          <a:p>
            <a:pPr marL="342900" indent="-342900">
              <a:spcAft>
                <a:spcPts val="0"/>
              </a:spcAft>
              <a:buFont typeface="Arial" panose="020B0604020202020204" pitchFamily="34" charset="0"/>
              <a:buChar char="•"/>
            </a:pPr>
            <a:r>
              <a:rPr lang="sq-AL" sz="2200" i="1">
                <a:cs typeface="Arial" panose="020B0604020202020204" pitchFamily="34" charset="0"/>
              </a:rPr>
              <a:t>Vendi i juaj?</a:t>
            </a:r>
          </a:p>
          <a:p>
            <a:pPr marL="342900" indent="-342900">
              <a:spcAft>
                <a:spcPts val="0"/>
              </a:spcAft>
              <a:buFont typeface="Wingdings" pitchFamily="2" charset="2"/>
              <a:buChar char="ü"/>
            </a:pPr>
            <a:endParaRPr lang="en-GB" sz="2200" b="1" dirty="0">
              <a:cs typeface="Arial" panose="020B0604020202020204" pitchFamily="34" charset="0"/>
            </a:endParaRPr>
          </a:p>
          <a:p>
            <a:pPr marL="342900" indent="-342900">
              <a:spcAft>
                <a:spcPts val="0"/>
              </a:spcAft>
              <a:buFont typeface="Wingdings" pitchFamily="2" charset="2"/>
              <a:buChar char="ü"/>
            </a:pPr>
            <a:endParaRPr lang="en-GB" sz="2200" b="1" dirty="0">
              <a:cs typeface="Arial" panose="020B0604020202020204" pitchFamily="34" charset="0"/>
            </a:endParaRPr>
          </a:p>
          <a:p>
            <a:pPr>
              <a:spcAft>
                <a:spcPts val="0"/>
              </a:spcAft>
            </a:pPr>
            <a:endParaRPr lang="en-GB" sz="2200" i="1" dirty="0">
              <a:cs typeface="Arial" panose="020B0604020202020204" pitchFamily="34" charset="0"/>
            </a:endParaRPr>
          </a:p>
        </p:txBody>
      </p:sp>
      <p:pic>
        <p:nvPicPr>
          <p:cNvPr id="1026" name="Picture 2" descr="Global cybercrime economy generates over $1.5 trillion">
            <a:hlinkClick r:id="rId4"/>
            <a:extLst>
              <a:ext uri="{FF2B5EF4-FFF2-40B4-BE49-F238E27FC236}">
                <a16:creationId xmlns:a16="http://schemas.microsoft.com/office/drawing/2014/main" xmlns="" id="{922A0C7D-4714-43B2-A8B6-F78F73656C24}"/>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4772417" y="2566198"/>
            <a:ext cx="4109482" cy="231500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490468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Përmbledhje praktike e </a:t>
            </a:r>
          </a:p>
          <a:p>
            <a:pPr algn="r">
              <a:lnSpc>
                <a:spcPct val="80000"/>
              </a:lnSpc>
            </a:pPr>
            <a:r>
              <a:rPr lang="sq-AL" sz="3200" b="1">
                <a:ea typeface="ＭＳ Ｐゴシック" charset="0"/>
                <a:cs typeface="ＭＳ Ｐゴシック" charset="0"/>
              </a:rPr>
              <a:t>Procedurës së ndihmës juridike të ndërsjellë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046041"/>
            <a:ext cx="4572000" cy="5570756"/>
          </a:xfrm>
          <a:prstGeom prst="rect">
            <a:avLst/>
          </a:prstGeom>
        </p:spPr>
        <p:txBody>
          <a:bodyPr>
            <a:spAutoFit/>
          </a:bodyPr>
          <a:lstStyle/>
          <a:p>
            <a:pPr marL="342900" indent="-342900">
              <a:spcAft>
                <a:spcPts val="0"/>
              </a:spcAft>
              <a:buFont typeface="Wingdings" pitchFamily="2" charset="2"/>
              <a:buChar char="ü"/>
            </a:pPr>
            <a:r>
              <a:rPr lang="sq-AL" sz="2200" b="1" dirty="0">
                <a:cs typeface="Arial" panose="020B0604020202020204" pitchFamily="34" charset="0"/>
              </a:rPr>
              <a:t>Hapi 5</a:t>
            </a:r>
            <a:r>
              <a:rPr lang="sq-AL" sz="2200" dirty="0">
                <a:cs typeface="Arial" panose="020B0604020202020204" pitchFamily="34" charset="0"/>
              </a:rPr>
              <a:t>:</a:t>
            </a:r>
            <a:r>
              <a:rPr lang="sq-AL" sz="2200" b="1" dirty="0">
                <a:cs typeface="Arial" panose="020B0604020202020204" pitchFamily="34" charset="0"/>
              </a:rPr>
              <a:t> </a:t>
            </a:r>
            <a:r>
              <a:rPr lang="sq-AL" sz="2200" i="1" dirty="0">
                <a:cs typeface="Arial" panose="020B0604020202020204" pitchFamily="34" charset="0"/>
              </a:rPr>
              <a:t>Kërkesa për Ndihmën Juridike të Ndërsjellë dërgohet dhe autoriteti qendror ose ekzekutiv pret përgjigjen…</a:t>
            </a:r>
          </a:p>
          <a:p>
            <a:pPr marL="342900" indent="-342900">
              <a:spcAft>
                <a:spcPts val="0"/>
              </a:spcAft>
              <a:buFont typeface="Arial" panose="020B0604020202020204" pitchFamily="34" charset="0"/>
              <a:buChar char="•"/>
            </a:pPr>
            <a:r>
              <a:rPr lang="sq-AL" sz="2200" i="1" dirty="0">
                <a:cs typeface="Arial" panose="020B0604020202020204" pitchFamily="34" charset="0"/>
              </a:rPr>
              <a:t>për ca kohë apo jo…</a:t>
            </a:r>
          </a:p>
          <a:p>
            <a:pPr marL="342900" indent="-342900">
              <a:spcAft>
                <a:spcPts val="0"/>
              </a:spcAft>
              <a:buFont typeface="Arial" panose="020B0604020202020204" pitchFamily="34" charset="0"/>
              <a:buChar char="•"/>
            </a:pPr>
            <a:endParaRPr lang="en-GB" sz="1200" i="1" dirty="0">
              <a:cs typeface="Arial" panose="020B0604020202020204" pitchFamily="34" charset="0"/>
            </a:endParaRPr>
          </a:p>
          <a:p>
            <a:pPr marL="342900" indent="-342900">
              <a:spcAft>
                <a:spcPts val="0"/>
              </a:spcAft>
              <a:buFont typeface="Arial" panose="020B0604020202020204" pitchFamily="34" charset="0"/>
              <a:buChar char="•"/>
            </a:pPr>
            <a:r>
              <a:rPr lang="sq-AL" sz="2200" b="1" i="1" dirty="0">
                <a:cs typeface="Arial" panose="020B0604020202020204" pitchFamily="34" charset="0"/>
              </a:rPr>
              <a:t>Pyetje: çfarë mund të bëjmë gjatë pritjes?</a:t>
            </a:r>
          </a:p>
          <a:p>
            <a:pPr marL="342900" indent="-342900">
              <a:spcAft>
                <a:spcPts val="0"/>
              </a:spcAft>
              <a:buFont typeface="Arial" panose="020B0604020202020204" pitchFamily="34" charset="0"/>
              <a:buChar char="•"/>
            </a:pPr>
            <a:endParaRPr lang="en-GB" sz="1200" i="1" dirty="0">
              <a:cs typeface="Arial" panose="020B0604020202020204" pitchFamily="34" charset="0"/>
            </a:endParaRPr>
          </a:p>
          <a:p>
            <a:pPr marL="342900" indent="-342900">
              <a:spcAft>
                <a:spcPts val="0"/>
              </a:spcAft>
              <a:buFont typeface="Wingdings" pitchFamily="2" charset="2"/>
              <a:buChar char="ü"/>
            </a:pPr>
            <a:r>
              <a:rPr lang="sq-AL" sz="2200" b="1" dirty="0">
                <a:cs typeface="Arial" panose="020B0604020202020204" pitchFamily="34" charset="0"/>
              </a:rPr>
              <a:t>Hapi 6</a:t>
            </a:r>
            <a:r>
              <a:rPr lang="sq-AL" sz="2200" dirty="0">
                <a:cs typeface="Arial" panose="020B0604020202020204" pitchFamily="34" charset="0"/>
              </a:rPr>
              <a:t>: </a:t>
            </a:r>
            <a:r>
              <a:rPr lang="sq-AL" sz="2200" i="1" dirty="0">
                <a:cs typeface="Arial" panose="020B0604020202020204" pitchFamily="34" charset="0"/>
              </a:rPr>
              <a:t>Kërkesa e NJN-së merret nga autoriteti qendror ose ekzekutiv i shtetit që i është drejtuar kërkesa</a:t>
            </a:r>
          </a:p>
          <a:p>
            <a:pPr marL="342900" indent="-342900">
              <a:spcAft>
                <a:spcPts val="0"/>
              </a:spcAft>
              <a:buFont typeface="Wingdings" pitchFamily="2" charset="2"/>
              <a:buChar char="ü"/>
            </a:pPr>
            <a:endParaRPr lang="en-GB" sz="2200" i="1" dirty="0">
              <a:cs typeface="Arial" panose="020B0604020202020204" pitchFamily="34" charset="0"/>
            </a:endParaRPr>
          </a:p>
          <a:p>
            <a:pPr marL="342900" indent="-342900">
              <a:spcAft>
                <a:spcPts val="0"/>
              </a:spcAft>
              <a:buFont typeface="Arial" panose="020B0604020202020204" pitchFamily="34" charset="0"/>
              <a:buChar char="•"/>
            </a:pPr>
            <a:r>
              <a:rPr lang="sq-AL" sz="2200" b="1" i="1" dirty="0">
                <a:cs typeface="Arial" panose="020B0604020202020204" pitchFamily="34" charset="0"/>
              </a:rPr>
              <a:t>Të gjitha variacionet janë të mundshme edhe në anën e tyre!</a:t>
            </a:r>
          </a:p>
        </p:txBody>
      </p:sp>
      <p:sp>
        <p:nvSpPr>
          <p:cNvPr id="11" name="Rectangle 10">
            <a:extLst>
              <a:ext uri="{FF2B5EF4-FFF2-40B4-BE49-F238E27FC236}">
                <a16:creationId xmlns:a16="http://schemas.microsoft.com/office/drawing/2014/main" xmlns="" id="{0B60D565-6283-1748-95F5-67F9DB5E2D82}"/>
              </a:ext>
            </a:extLst>
          </p:cNvPr>
          <p:cNvSpPr/>
          <p:nvPr/>
        </p:nvSpPr>
        <p:spPr>
          <a:xfrm>
            <a:off x="4572000" y="1044000"/>
            <a:ext cx="4572000" cy="5570756"/>
          </a:xfrm>
          <a:prstGeom prst="rect">
            <a:avLst/>
          </a:prstGeom>
        </p:spPr>
        <p:txBody>
          <a:bodyPr>
            <a:spAutoFit/>
          </a:bodyPr>
          <a:lstStyle/>
          <a:p>
            <a:pPr marL="342900" indent="-342900">
              <a:spcAft>
                <a:spcPts val="0"/>
              </a:spcAft>
              <a:buFont typeface="Wingdings" pitchFamily="2" charset="2"/>
              <a:buChar char="ü"/>
            </a:pPr>
            <a:r>
              <a:rPr lang="sq-AL" sz="2200" b="1" dirty="0">
                <a:cs typeface="Arial" panose="020B0604020202020204" pitchFamily="34" charset="0"/>
              </a:rPr>
              <a:t>Hapi 7</a:t>
            </a:r>
            <a:r>
              <a:rPr lang="sq-AL" sz="2200" dirty="0">
                <a:cs typeface="Arial" panose="020B0604020202020204" pitchFamily="34" charset="0"/>
              </a:rPr>
              <a:t>:</a:t>
            </a:r>
            <a:r>
              <a:rPr lang="sq-AL" sz="2200" b="1" dirty="0">
                <a:cs typeface="Arial" panose="020B0604020202020204" pitchFamily="34" charset="0"/>
              </a:rPr>
              <a:t> </a:t>
            </a:r>
            <a:r>
              <a:rPr lang="sq-AL" sz="2200" i="1" dirty="0">
                <a:cs typeface="Arial" panose="020B0604020202020204" pitchFamily="34" charset="0"/>
              </a:rPr>
              <a:t>Autoriteti qendror ose ekzekutues i shtetit që pranon kërkesën plotëson Kërkesën dhe i dërgon përgjigje/prova shtetit kërkues përkatësisht autoritetit qendror ose ekzekutues ose kërkues</a:t>
            </a:r>
          </a:p>
          <a:p>
            <a:pPr marL="342900" indent="-342900">
              <a:spcAft>
                <a:spcPts val="0"/>
              </a:spcAft>
              <a:buFont typeface="Arial" panose="020B0604020202020204" pitchFamily="34" charset="0"/>
              <a:buChar char="•"/>
            </a:pPr>
            <a:endParaRPr lang="en-GB" sz="1200" i="1" dirty="0">
              <a:cs typeface="Arial" panose="020B0604020202020204" pitchFamily="34" charset="0"/>
            </a:endParaRPr>
          </a:p>
          <a:p>
            <a:pPr marL="342900" indent="-342900">
              <a:spcAft>
                <a:spcPts val="0"/>
              </a:spcAft>
              <a:buFont typeface="Wingdings" pitchFamily="2" charset="2"/>
              <a:buChar char="ü"/>
            </a:pPr>
            <a:r>
              <a:rPr lang="sq-AL" sz="2200" b="1" dirty="0">
                <a:cs typeface="Arial" panose="020B0604020202020204" pitchFamily="34" charset="0"/>
              </a:rPr>
              <a:t>Hapi 8</a:t>
            </a:r>
            <a:r>
              <a:rPr lang="sq-AL" sz="2200" dirty="0">
                <a:cs typeface="Arial" panose="020B0604020202020204" pitchFamily="34" charset="0"/>
              </a:rPr>
              <a:t>:</a:t>
            </a:r>
            <a:r>
              <a:rPr lang="sq-AL" sz="2200" b="1" dirty="0">
                <a:cs typeface="Arial" panose="020B0604020202020204" pitchFamily="34" charset="0"/>
              </a:rPr>
              <a:t> autoriteti lokal që ka iniciuar procedurën e NJN-së merr përgjigje</a:t>
            </a:r>
          </a:p>
          <a:p>
            <a:pPr marL="342900" indent="-342900">
              <a:spcAft>
                <a:spcPts val="0"/>
              </a:spcAft>
              <a:buFont typeface="Wingdings" pitchFamily="2" charset="2"/>
              <a:buChar char="ü"/>
            </a:pPr>
            <a:endParaRPr lang="en-GB" sz="1200" b="1" dirty="0">
              <a:cs typeface="Arial" panose="020B0604020202020204" pitchFamily="34" charset="0"/>
            </a:endParaRPr>
          </a:p>
          <a:p>
            <a:pPr marL="342900" indent="-342900">
              <a:spcAft>
                <a:spcPts val="0"/>
              </a:spcAft>
              <a:buFont typeface="Wingdings" pitchFamily="2" charset="2"/>
              <a:buChar char="ü"/>
            </a:pPr>
            <a:r>
              <a:rPr lang="sq-AL" sz="2200" b="1" dirty="0">
                <a:cs typeface="Arial" panose="020B0604020202020204" pitchFamily="34" charset="0"/>
              </a:rPr>
              <a:t>Hapi 9</a:t>
            </a:r>
            <a:r>
              <a:rPr lang="sq-AL" sz="2200" dirty="0">
                <a:cs typeface="Arial" panose="020B0604020202020204" pitchFamily="34" charset="0"/>
              </a:rPr>
              <a:t>: </a:t>
            </a:r>
            <a:r>
              <a:rPr lang="sq-AL" sz="2200" i="1" dirty="0">
                <a:cs typeface="Arial" panose="020B0604020202020204" pitchFamily="34" charset="0"/>
              </a:rPr>
              <a:t>autoriteti lokal shqyrton përgjigjen dhe merr vendim në lidhje me hapat e mëtejshëm, duke përfshirë Kërkesë shtesë të NJN-së</a:t>
            </a:r>
          </a:p>
        </p:txBody>
      </p:sp>
    </p:spTree>
    <p:extLst>
      <p:ext uri="{BB962C8B-B14F-4D97-AF65-F5344CB8AC3E}">
        <p14:creationId xmlns:p14="http://schemas.microsoft.com/office/powerpoint/2010/main" xmlns="" val="19774224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Përmbledhje praktike e </a:t>
            </a:r>
          </a:p>
          <a:p>
            <a:pPr algn="r">
              <a:lnSpc>
                <a:spcPct val="80000"/>
              </a:lnSpc>
            </a:pPr>
            <a:r>
              <a:rPr lang="sq-AL" sz="3200" b="1">
                <a:ea typeface="ＭＳ Ｐゴシック" charset="0"/>
                <a:cs typeface="ＭＳ Ｐゴシック" charset="0"/>
              </a:rPr>
              <a:t>Procedurës së ndihmës juridike të ndërsjellë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xmlns="" id="{81F5343C-3B8C-4F05-911D-60641D1FCDF7}"/>
              </a:ext>
            </a:extLst>
          </p:cNvPr>
          <p:cNvGraphicFramePr/>
          <p:nvPr>
            <p:extLst>
              <p:ext uri="{D42A27DB-BD31-4B8C-83A1-F6EECF244321}">
                <p14:modId xmlns:p14="http://schemas.microsoft.com/office/powerpoint/2010/main" xmlns="" val="2777219195"/>
              </p:ext>
            </p:extLst>
          </p:nvPr>
        </p:nvGraphicFramePr>
        <p:xfrm>
          <a:off x="1039325" y="989546"/>
          <a:ext cx="7330301" cy="5427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2527884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graphicEl>
                                              <a:dgm id="{B11FE610-347E-4DC6-963D-5A8D93D8B534}"/>
                                            </p:graphicEl>
                                          </p:spTgt>
                                        </p:tgtEl>
                                        <p:attrNameLst>
                                          <p:attrName>style.visibility</p:attrName>
                                        </p:attrNameLst>
                                      </p:cBhvr>
                                      <p:to>
                                        <p:strVal val="visible"/>
                                      </p:to>
                                    </p:set>
                                    <p:anim calcmode="lin" valueType="num">
                                      <p:cBhvr additive="base">
                                        <p:cTn id="7" dur="750" fill="hold"/>
                                        <p:tgtEl>
                                          <p:spTgt spid="6">
                                            <p:graphicEl>
                                              <a:dgm id="{B11FE610-347E-4DC6-963D-5A8D93D8B534}"/>
                                            </p:graphicEl>
                                          </p:spTgt>
                                        </p:tgtEl>
                                        <p:attrNameLst>
                                          <p:attrName>ppt_x</p:attrName>
                                        </p:attrNameLst>
                                      </p:cBhvr>
                                      <p:tavLst>
                                        <p:tav tm="0">
                                          <p:val>
                                            <p:strVal val="#ppt_x"/>
                                          </p:val>
                                        </p:tav>
                                        <p:tav tm="100000">
                                          <p:val>
                                            <p:strVal val="#ppt_x"/>
                                          </p:val>
                                        </p:tav>
                                      </p:tavLst>
                                    </p:anim>
                                    <p:anim calcmode="lin" valueType="num">
                                      <p:cBhvr additive="base">
                                        <p:cTn id="8" dur="750" fill="hold"/>
                                        <p:tgtEl>
                                          <p:spTgt spid="6">
                                            <p:graphicEl>
                                              <a:dgm id="{B11FE610-347E-4DC6-963D-5A8D93D8B534}"/>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fill="hold" grpId="0" nodeType="afterEffect">
                                  <p:stCondLst>
                                    <p:cond delay="0"/>
                                  </p:stCondLst>
                                  <p:childTnLst>
                                    <p:set>
                                      <p:cBhvr>
                                        <p:cTn id="11" dur="1" fill="hold">
                                          <p:stCondLst>
                                            <p:cond delay="0"/>
                                          </p:stCondLst>
                                        </p:cTn>
                                        <p:tgtEl>
                                          <p:spTgt spid="6">
                                            <p:graphicEl>
                                              <a:dgm id="{9D632434-7AD9-454C-A5B8-907A8A8AE164}"/>
                                            </p:graphicEl>
                                          </p:spTgt>
                                        </p:tgtEl>
                                        <p:attrNameLst>
                                          <p:attrName>style.visibility</p:attrName>
                                        </p:attrNameLst>
                                      </p:cBhvr>
                                      <p:to>
                                        <p:strVal val="visible"/>
                                      </p:to>
                                    </p:set>
                                    <p:anim calcmode="lin" valueType="num">
                                      <p:cBhvr additive="base">
                                        <p:cTn id="12" dur="750" fill="hold"/>
                                        <p:tgtEl>
                                          <p:spTgt spid="6">
                                            <p:graphicEl>
                                              <a:dgm id="{9D632434-7AD9-454C-A5B8-907A8A8AE164}"/>
                                            </p:graphicEl>
                                          </p:spTgt>
                                        </p:tgtEl>
                                        <p:attrNameLst>
                                          <p:attrName>ppt_x</p:attrName>
                                        </p:attrNameLst>
                                      </p:cBhvr>
                                      <p:tavLst>
                                        <p:tav tm="0">
                                          <p:val>
                                            <p:strVal val="#ppt_x"/>
                                          </p:val>
                                        </p:tav>
                                        <p:tav tm="100000">
                                          <p:val>
                                            <p:strVal val="#ppt_x"/>
                                          </p:val>
                                        </p:tav>
                                      </p:tavLst>
                                    </p:anim>
                                    <p:anim calcmode="lin" valueType="num">
                                      <p:cBhvr additive="base">
                                        <p:cTn id="13" dur="750" fill="hold"/>
                                        <p:tgtEl>
                                          <p:spTgt spid="6">
                                            <p:graphicEl>
                                              <a:dgm id="{9D632434-7AD9-454C-A5B8-907A8A8AE164}"/>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6">
                                            <p:graphicEl>
                                              <a:dgm id="{5E518954-471A-4A0A-8052-11BC5FD08113}"/>
                                            </p:graphicEl>
                                          </p:spTgt>
                                        </p:tgtEl>
                                        <p:attrNameLst>
                                          <p:attrName>style.visibility</p:attrName>
                                        </p:attrNameLst>
                                      </p:cBhvr>
                                      <p:to>
                                        <p:strVal val="visible"/>
                                      </p:to>
                                    </p:set>
                                    <p:anim calcmode="lin" valueType="num">
                                      <p:cBhvr additive="base">
                                        <p:cTn id="17" dur="750" fill="hold"/>
                                        <p:tgtEl>
                                          <p:spTgt spid="6">
                                            <p:graphicEl>
                                              <a:dgm id="{5E518954-471A-4A0A-8052-11BC5FD08113}"/>
                                            </p:graphicEl>
                                          </p:spTgt>
                                        </p:tgtEl>
                                        <p:attrNameLst>
                                          <p:attrName>ppt_x</p:attrName>
                                        </p:attrNameLst>
                                      </p:cBhvr>
                                      <p:tavLst>
                                        <p:tav tm="0">
                                          <p:val>
                                            <p:strVal val="#ppt_x"/>
                                          </p:val>
                                        </p:tav>
                                        <p:tav tm="100000">
                                          <p:val>
                                            <p:strVal val="#ppt_x"/>
                                          </p:val>
                                        </p:tav>
                                      </p:tavLst>
                                    </p:anim>
                                    <p:anim calcmode="lin" valueType="num">
                                      <p:cBhvr additive="base">
                                        <p:cTn id="18" dur="750" fill="hold"/>
                                        <p:tgtEl>
                                          <p:spTgt spid="6">
                                            <p:graphicEl>
                                              <a:dgm id="{5E518954-471A-4A0A-8052-11BC5FD08113}"/>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2" presetClass="entr" presetSubtype="1" fill="hold" grpId="0" nodeType="afterEffect">
                                  <p:stCondLst>
                                    <p:cond delay="0"/>
                                  </p:stCondLst>
                                  <p:childTnLst>
                                    <p:set>
                                      <p:cBhvr>
                                        <p:cTn id="21" dur="1" fill="hold">
                                          <p:stCondLst>
                                            <p:cond delay="0"/>
                                          </p:stCondLst>
                                        </p:cTn>
                                        <p:tgtEl>
                                          <p:spTgt spid="6">
                                            <p:graphicEl>
                                              <a:dgm id="{E307F77B-0ACB-4F07-895E-E85A60F4A63D}"/>
                                            </p:graphicEl>
                                          </p:spTgt>
                                        </p:tgtEl>
                                        <p:attrNameLst>
                                          <p:attrName>style.visibility</p:attrName>
                                        </p:attrNameLst>
                                      </p:cBhvr>
                                      <p:to>
                                        <p:strVal val="visible"/>
                                      </p:to>
                                    </p:set>
                                    <p:anim calcmode="lin" valueType="num">
                                      <p:cBhvr additive="base">
                                        <p:cTn id="22" dur="750" fill="hold"/>
                                        <p:tgtEl>
                                          <p:spTgt spid="6">
                                            <p:graphicEl>
                                              <a:dgm id="{E307F77B-0ACB-4F07-895E-E85A60F4A63D}"/>
                                            </p:graphicEl>
                                          </p:spTgt>
                                        </p:tgtEl>
                                        <p:attrNameLst>
                                          <p:attrName>ppt_x</p:attrName>
                                        </p:attrNameLst>
                                      </p:cBhvr>
                                      <p:tavLst>
                                        <p:tav tm="0">
                                          <p:val>
                                            <p:strVal val="#ppt_x"/>
                                          </p:val>
                                        </p:tav>
                                        <p:tav tm="100000">
                                          <p:val>
                                            <p:strVal val="#ppt_x"/>
                                          </p:val>
                                        </p:tav>
                                      </p:tavLst>
                                    </p:anim>
                                    <p:anim calcmode="lin" valueType="num">
                                      <p:cBhvr additive="base">
                                        <p:cTn id="23" dur="750" fill="hold"/>
                                        <p:tgtEl>
                                          <p:spTgt spid="6">
                                            <p:graphicEl>
                                              <a:dgm id="{E307F77B-0ACB-4F07-895E-E85A60F4A63D}"/>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6">
                                            <p:graphicEl>
                                              <a:dgm id="{FA0C563D-4AC4-49D4-8B82-2B3DA636C5B8}"/>
                                            </p:graphicEl>
                                          </p:spTgt>
                                        </p:tgtEl>
                                        <p:attrNameLst>
                                          <p:attrName>style.visibility</p:attrName>
                                        </p:attrNameLst>
                                      </p:cBhvr>
                                      <p:to>
                                        <p:strVal val="visible"/>
                                      </p:to>
                                    </p:set>
                                    <p:anim calcmode="lin" valueType="num">
                                      <p:cBhvr additive="base">
                                        <p:cTn id="27" dur="750" fill="hold"/>
                                        <p:tgtEl>
                                          <p:spTgt spid="6">
                                            <p:graphicEl>
                                              <a:dgm id="{FA0C563D-4AC4-49D4-8B82-2B3DA636C5B8}"/>
                                            </p:graphic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graphicEl>
                                              <a:dgm id="{FA0C563D-4AC4-49D4-8B82-2B3DA636C5B8}"/>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3750"/>
                            </p:stCondLst>
                            <p:childTnLst>
                              <p:par>
                                <p:cTn id="30" presetID="2" presetClass="entr" presetSubtype="1" fill="hold" grpId="0" nodeType="afterEffect">
                                  <p:stCondLst>
                                    <p:cond delay="0"/>
                                  </p:stCondLst>
                                  <p:childTnLst>
                                    <p:set>
                                      <p:cBhvr>
                                        <p:cTn id="31" dur="1" fill="hold">
                                          <p:stCondLst>
                                            <p:cond delay="0"/>
                                          </p:stCondLst>
                                        </p:cTn>
                                        <p:tgtEl>
                                          <p:spTgt spid="6">
                                            <p:graphicEl>
                                              <a:dgm id="{AE8D6596-348E-4ED8-990E-2F72A02FE46C}"/>
                                            </p:graphicEl>
                                          </p:spTgt>
                                        </p:tgtEl>
                                        <p:attrNameLst>
                                          <p:attrName>style.visibility</p:attrName>
                                        </p:attrNameLst>
                                      </p:cBhvr>
                                      <p:to>
                                        <p:strVal val="visible"/>
                                      </p:to>
                                    </p:set>
                                    <p:anim calcmode="lin" valueType="num">
                                      <p:cBhvr additive="base">
                                        <p:cTn id="32" dur="750" fill="hold"/>
                                        <p:tgtEl>
                                          <p:spTgt spid="6">
                                            <p:graphicEl>
                                              <a:dgm id="{AE8D6596-348E-4ED8-990E-2F72A02FE46C}"/>
                                            </p:graphicEl>
                                          </p:spTgt>
                                        </p:tgtEl>
                                        <p:attrNameLst>
                                          <p:attrName>ppt_x</p:attrName>
                                        </p:attrNameLst>
                                      </p:cBhvr>
                                      <p:tavLst>
                                        <p:tav tm="0">
                                          <p:val>
                                            <p:strVal val="#ppt_x"/>
                                          </p:val>
                                        </p:tav>
                                        <p:tav tm="100000">
                                          <p:val>
                                            <p:strVal val="#ppt_x"/>
                                          </p:val>
                                        </p:tav>
                                      </p:tavLst>
                                    </p:anim>
                                    <p:anim calcmode="lin" valueType="num">
                                      <p:cBhvr additive="base">
                                        <p:cTn id="33" dur="750" fill="hold"/>
                                        <p:tgtEl>
                                          <p:spTgt spid="6">
                                            <p:graphicEl>
                                              <a:dgm id="{AE8D6596-348E-4ED8-990E-2F72A02FE46C}"/>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4500"/>
                            </p:stCondLst>
                            <p:childTnLst>
                              <p:par>
                                <p:cTn id="35" presetID="2" presetClass="entr" presetSubtype="1" fill="hold" grpId="0" nodeType="afterEffect">
                                  <p:stCondLst>
                                    <p:cond delay="0"/>
                                  </p:stCondLst>
                                  <p:childTnLst>
                                    <p:set>
                                      <p:cBhvr>
                                        <p:cTn id="36" dur="1" fill="hold">
                                          <p:stCondLst>
                                            <p:cond delay="0"/>
                                          </p:stCondLst>
                                        </p:cTn>
                                        <p:tgtEl>
                                          <p:spTgt spid="6">
                                            <p:graphicEl>
                                              <a:dgm id="{872E5D92-8A5B-4F0B-A582-AD2EC26DE1F1}"/>
                                            </p:graphicEl>
                                          </p:spTgt>
                                        </p:tgtEl>
                                        <p:attrNameLst>
                                          <p:attrName>style.visibility</p:attrName>
                                        </p:attrNameLst>
                                      </p:cBhvr>
                                      <p:to>
                                        <p:strVal val="visible"/>
                                      </p:to>
                                    </p:set>
                                    <p:anim calcmode="lin" valueType="num">
                                      <p:cBhvr additive="base">
                                        <p:cTn id="37" dur="750" fill="hold"/>
                                        <p:tgtEl>
                                          <p:spTgt spid="6">
                                            <p:graphicEl>
                                              <a:dgm id="{872E5D92-8A5B-4F0B-A582-AD2EC26DE1F1}"/>
                                            </p:graphicEl>
                                          </p:spTgt>
                                        </p:tgtEl>
                                        <p:attrNameLst>
                                          <p:attrName>ppt_x</p:attrName>
                                        </p:attrNameLst>
                                      </p:cBhvr>
                                      <p:tavLst>
                                        <p:tav tm="0">
                                          <p:val>
                                            <p:strVal val="#ppt_x"/>
                                          </p:val>
                                        </p:tav>
                                        <p:tav tm="100000">
                                          <p:val>
                                            <p:strVal val="#ppt_x"/>
                                          </p:val>
                                        </p:tav>
                                      </p:tavLst>
                                    </p:anim>
                                    <p:anim calcmode="lin" valueType="num">
                                      <p:cBhvr additive="base">
                                        <p:cTn id="38" dur="750" fill="hold"/>
                                        <p:tgtEl>
                                          <p:spTgt spid="6">
                                            <p:graphicEl>
                                              <a:dgm id="{872E5D92-8A5B-4F0B-A582-AD2EC26DE1F1}"/>
                                            </p:graphicEl>
                                          </p:spTgt>
                                        </p:tgtEl>
                                        <p:attrNameLst>
                                          <p:attrName>ppt_y</p:attrName>
                                        </p:attrNameLst>
                                      </p:cBhvr>
                                      <p:tavLst>
                                        <p:tav tm="0">
                                          <p:val>
                                            <p:strVal val="0-#ppt_h/2"/>
                                          </p:val>
                                        </p:tav>
                                        <p:tav tm="100000">
                                          <p:val>
                                            <p:strVal val="#ppt_y"/>
                                          </p:val>
                                        </p:tav>
                                      </p:tavLst>
                                    </p:anim>
                                  </p:childTnLst>
                                </p:cTn>
                              </p:par>
                            </p:childTnLst>
                          </p:cTn>
                        </p:par>
                        <p:par>
                          <p:cTn id="39" fill="hold">
                            <p:stCondLst>
                              <p:cond delay="5250"/>
                            </p:stCondLst>
                            <p:childTnLst>
                              <p:par>
                                <p:cTn id="40" presetID="2" presetClass="entr" presetSubtype="1" fill="hold" grpId="0" nodeType="afterEffect">
                                  <p:stCondLst>
                                    <p:cond delay="0"/>
                                  </p:stCondLst>
                                  <p:childTnLst>
                                    <p:set>
                                      <p:cBhvr>
                                        <p:cTn id="41" dur="1" fill="hold">
                                          <p:stCondLst>
                                            <p:cond delay="0"/>
                                          </p:stCondLst>
                                        </p:cTn>
                                        <p:tgtEl>
                                          <p:spTgt spid="6">
                                            <p:graphicEl>
                                              <a:dgm id="{49D1460C-DD90-4744-A72E-5022D2D8FCAD}"/>
                                            </p:graphicEl>
                                          </p:spTgt>
                                        </p:tgtEl>
                                        <p:attrNameLst>
                                          <p:attrName>style.visibility</p:attrName>
                                        </p:attrNameLst>
                                      </p:cBhvr>
                                      <p:to>
                                        <p:strVal val="visible"/>
                                      </p:to>
                                    </p:set>
                                    <p:anim calcmode="lin" valueType="num">
                                      <p:cBhvr additive="base">
                                        <p:cTn id="42" dur="750" fill="hold"/>
                                        <p:tgtEl>
                                          <p:spTgt spid="6">
                                            <p:graphicEl>
                                              <a:dgm id="{49D1460C-DD90-4744-A72E-5022D2D8FCAD}"/>
                                            </p:graphicEl>
                                          </p:spTgt>
                                        </p:tgtEl>
                                        <p:attrNameLst>
                                          <p:attrName>ppt_x</p:attrName>
                                        </p:attrNameLst>
                                      </p:cBhvr>
                                      <p:tavLst>
                                        <p:tav tm="0">
                                          <p:val>
                                            <p:strVal val="#ppt_x"/>
                                          </p:val>
                                        </p:tav>
                                        <p:tav tm="100000">
                                          <p:val>
                                            <p:strVal val="#ppt_x"/>
                                          </p:val>
                                        </p:tav>
                                      </p:tavLst>
                                    </p:anim>
                                    <p:anim calcmode="lin" valueType="num">
                                      <p:cBhvr additive="base">
                                        <p:cTn id="43" dur="750" fill="hold"/>
                                        <p:tgtEl>
                                          <p:spTgt spid="6">
                                            <p:graphicEl>
                                              <a:dgm id="{49D1460C-DD90-4744-A72E-5022D2D8FCAD}"/>
                                            </p:graphicEl>
                                          </p:spTgt>
                                        </p:tgtEl>
                                        <p:attrNameLst>
                                          <p:attrName>ppt_y</p:attrName>
                                        </p:attrNameLst>
                                      </p:cBhvr>
                                      <p:tavLst>
                                        <p:tav tm="0">
                                          <p:val>
                                            <p:strVal val="0-#ppt_h/2"/>
                                          </p:val>
                                        </p:tav>
                                        <p:tav tm="100000">
                                          <p:val>
                                            <p:strVal val="#ppt_y"/>
                                          </p:val>
                                        </p:tav>
                                      </p:tavLst>
                                    </p:anim>
                                  </p:childTnLst>
                                </p:cTn>
                              </p:par>
                            </p:childTnLst>
                          </p:cTn>
                        </p:par>
                        <p:par>
                          <p:cTn id="44" fill="hold">
                            <p:stCondLst>
                              <p:cond delay="6000"/>
                            </p:stCondLst>
                            <p:childTnLst>
                              <p:par>
                                <p:cTn id="45" presetID="2" presetClass="entr" presetSubtype="1" fill="hold" grpId="0" nodeType="afterEffect">
                                  <p:stCondLst>
                                    <p:cond delay="0"/>
                                  </p:stCondLst>
                                  <p:childTnLst>
                                    <p:set>
                                      <p:cBhvr>
                                        <p:cTn id="46" dur="1" fill="hold">
                                          <p:stCondLst>
                                            <p:cond delay="0"/>
                                          </p:stCondLst>
                                        </p:cTn>
                                        <p:tgtEl>
                                          <p:spTgt spid="6">
                                            <p:graphicEl>
                                              <a:dgm id="{1570E3C4-0EB5-4850-977D-D7BF7804F5C5}"/>
                                            </p:graphicEl>
                                          </p:spTgt>
                                        </p:tgtEl>
                                        <p:attrNameLst>
                                          <p:attrName>style.visibility</p:attrName>
                                        </p:attrNameLst>
                                      </p:cBhvr>
                                      <p:to>
                                        <p:strVal val="visible"/>
                                      </p:to>
                                    </p:set>
                                    <p:anim calcmode="lin" valueType="num">
                                      <p:cBhvr additive="base">
                                        <p:cTn id="47" dur="750" fill="hold"/>
                                        <p:tgtEl>
                                          <p:spTgt spid="6">
                                            <p:graphicEl>
                                              <a:dgm id="{1570E3C4-0EB5-4850-977D-D7BF7804F5C5}"/>
                                            </p:graphicEl>
                                          </p:spTgt>
                                        </p:tgtEl>
                                        <p:attrNameLst>
                                          <p:attrName>ppt_x</p:attrName>
                                        </p:attrNameLst>
                                      </p:cBhvr>
                                      <p:tavLst>
                                        <p:tav tm="0">
                                          <p:val>
                                            <p:strVal val="#ppt_x"/>
                                          </p:val>
                                        </p:tav>
                                        <p:tav tm="100000">
                                          <p:val>
                                            <p:strVal val="#ppt_x"/>
                                          </p:val>
                                        </p:tav>
                                      </p:tavLst>
                                    </p:anim>
                                    <p:anim calcmode="lin" valueType="num">
                                      <p:cBhvr additive="base">
                                        <p:cTn id="48" dur="750" fill="hold"/>
                                        <p:tgtEl>
                                          <p:spTgt spid="6">
                                            <p:graphicEl>
                                              <a:dgm id="{1570E3C4-0EB5-4850-977D-D7BF7804F5C5}"/>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Përmbledhje praktike e </a:t>
            </a:r>
          </a:p>
          <a:p>
            <a:pPr algn="r">
              <a:lnSpc>
                <a:spcPct val="80000"/>
              </a:lnSpc>
            </a:pPr>
            <a:r>
              <a:rPr lang="sq-AL" sz="3200" b="1">
                <a:ea typeface="ＭＳ Ｐゴシック" charset="0"/>
                <a:cs typeface="ＭＳ Ｐゴシック" charset="0"/>
              </a:rPr>
              <a:t>Procedurës së ndihmës juridike të ndërsjellë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xmlns="" id="{81F5343C-3B8C-4F05-911D-60641D1FCDF7}"/>
              </a:ext>
            </a:extLst>
          </p:cNvPr>
          <p:cNvGraphicFramePr/>
          <p:nvPr>
            <p:extLst>
              <p:ext uri="{D42A27DB-BD31-4B8C-83A1-F6EECF244321}">
                <p14:modId xmlns:p14="http://schemas.microsoft.com/office/powerpoint/2010/main" xmlns="" val="1772102223"/>
              </p:ext>
            </p:extLst>
          </p:nvPr>
        </p:nvGraphicFramePr>
        <p:xfrm>
          <a:off x="1039325" y="989546"/>
          <a:ext cx="7330301" cy="542785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3515733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graphicEl>
                                              <a:dgm id="{E3892E7C-CF81-4B0E-865C-F62F9E9E8E48}"/>
                                            </p:graphicEl>
                                          </p:spTgt>
                                        </p:tgtEl>
                                        <p:attrNameLst>
                                          <p:attrName>style.visibility</p:attrName>
                                        </p:attrNameLst>
                                      </p:cBhvr>
                                      <p:to>
                                        <p:strVal val="visible"/>
                                      </p:to>
                                    </p:set>
                                    <p:anim calcmode="lin" valueType="num">
                                      <p:cBhvr additive="base">
                                        <p:cTn id="7" dur="750" fill="hold"/>
                                        <p:tgtEl>
                                          <p:spTgt spid="6">
                                            <p:graphicEl>
                                              <a:dgm id="{E3892E7C-CF81-4B0E-865C-F62F9E9E8E48}"/>
                                            </p:graphicEl>
                                          </p:spTgt>
                                        </p:tgtEl>
                                        <p:attrNameLst>
                                          <p:attrName>ppt_x</p:attrName>
                                        </p:attrNameLst>
                                      </p:cBhvr>
                                      <p:tavLst>
                                        <p:tav tm="0">
                                          <p:val>
                                            <p:strVal val="#ppt_x"/>
                                          </p:val>
                                        </p:tav>
                                        <p:tav tm="100000">
                                          <p:val>
                                            <p:strVal val="#ppt_x"/>
                                          </p:val>
                                        </p:tav>
                                      </p:tavLst>
                                    </p:anim>
                                    <p:anim calcmode="lin" valueType="num">
                                      <p:cBhvr additive="base">
                                        <p:cTn id="8" dur="750" fill="hold"/>
                                        <p:tgtEl>
                                          <p:spTgt spid="6">
                                            <p:graphicEl>
                                              <a:dgm id="{E3892E7C-CF81-4B0E-865C-F62F9E9E8E48}"/>
                                            </p:graphicEl>
                                          </p:spTgt>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1" fill="hold" grpId="0" nodeType="afterEffect">
                                  <p:stCondLst>
                                    <p:cond delay="0"/>
                                  </p:stCondLst>
                                  <p:childTnLst>
                                    <p:set>
                                      <p:cBhvr>
                                        <p:cTn id="11" dur="1" fill="hold">
                                          <p:stCondLst>
                                            <p:cond delay="0"/>
                                          </p:stCondLst>
                                        </p:cTn>
                                        <p:tgtEl>
                                          <p:spTgt spid="6">
                                            <p:graphicEl>
                                              <a:dgm id="{C54CB6C8-8D3F-4FB6-9234-77A6ACED8420}"/>
                                            </p:graphicEl>
                                          </p:spTgt>
                                        </p:tgtEl>
                                        <p:attrNameLst>
                                          <p:attrName>style.visibility</p:attrName>
                                        </p:attrNameLst>
                                      </p:cBhvr>
                                      <p:to>
                                        <p:strVal val="visible"/>
                                      </p:to>
                                    </p:set>
                                    <p:anim calcmode="lin" valueType="num">
                                      <p:cBhvr additive="base">
                                        <p:cTn id="12" dur="750" fill="hold"/>
                                        <p:tgtEl>
                                          <p:spTgt spid="6">
                                            <p:graphicEl>
                                              <a:dgm id="{C54CB6C8-8D3F-4FB6-9234-77A6ACED8420}"/>
                                            </p:graphicEl>
                                          </p:spTgt>
                                        </p:tgtEl>
                                        <p:attrNameLst>
                                          <p:attrName>ppt_x</p:attrName>
                                        </p:attrNameLst>
                                      </p:cBhvr>
                                      <p:tavLst>
                                        <p:tav tm="0">
                                          <p:val>
                                            <p:strVal val="#ppt_x"/>
                                          </p:val>
                                        </p:tav>
                                        <p:tav tm="100000">
                                          <p:val>
                                            <p:strVal val="#ppt_x"/>
                                          </p:val>
                                        </p:tav>
                                      </p:tavLst>
                                    </p:anim>
                                    <p:anim calcmode="lin" valueType="num">
                                      <p:cBhvr additive="base">
                                        <p:cTn id="13" dur="750" fill="hold"/>
                                        <p:tgtEl>
                                          <p:spTgt spid="6">
                                            <p:graphicEl>
                                              <a:dgm id="{C54CB6C8-8D3F-4FB6-9234-77A6ACED8420}"/>
                                            </p:graphicEl>
                                          </p:spTgt>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 fill="hold" grpId="0" nodeType="afterEffect">
                                  <p:stCondLst>
                                    <p:cond delay="0"/>
                                  </p:stCondLst>
                                  <p:childTnLst>
                                    <p:set>
                                      <p:cBhvr>
                                        <p:cTn id="16" dur="1" fill="hold">
                                          <p:stCondLst>
                                            <p:cond delay="0"/>
                                          </p:stCondLst>
                                        </p:cTn>
                                        <p:tgtEl>
                                          <p:spTgt spid="6">
                                            <p:graphicEl>
                                              <a:dgm id="{AF770465-1E5E-4638-9A1B-92EBE61B5D0C}"/>
                                            </p:graphicEl>
                                          </p:spTgt>
                                        </p:tgtEl>
                                        <p:attrNameLst>
                                          <p:attrName>style.visibility</p:attrName>
                                        </p:attrNameLst>
                                      </p:cBhvr>
                                      <p:to>
                                        <p:strVal val="visible"/>
                                      </p:to>
                                    </p:set>
                                    <p:anim calcmode="lin" valueType="num">
                                      <p:cBhvr additive="base">
                                        <p:cTn id="17" dur="750" fill="hold"/>
                                        <p:tgtEl>
                                          <p:spTgt spid="6">
                                            <p:graphicEl>
                                              <a:dgm id="{AF770465-1E5E-4638-9A1B-92EBE61B5D0C}"/>
                                            </p:graphicEl>
                                          </p:spTgt>
                                        </p:tgtEl>
                                        <p:attrNameLst>
                                          <p:attrName>ppt_x</p:attrName>
                                        </p:attrNameLst>
                                      </p:cBhvr>
                                      <p:tavLst>
                                        <p:tav tm="0">
                                          <p:val>
                                            <p:strVal val="#ppt_x"/>
                                          </p:val>
                                        </p:tav>
                                        <p:tav tm="100000">
                                          <p:val>
                                            <p:strVal val="#ppt_x"/>
                                          </p:val>
                                        </p:tav>
                                      </p:tavLst>
                                    </p:anim>
                                    <p:anim calcmode="lin" valueType="num">
                                      <p:cBhvr additive="base">
                                        <p:cTn id="18" dur="750" fill="hold"/>
                                        <p:tgtEl>
                                          <p:spTgt spid="6">
                                            <p:graphicEl>
                                              <a:dgm id="{AF770465-1E5E-4638-9A1B-92EBE61B5D0C}"/>
                                            </p:graphicEl>
                                          </p:spTgt>
                                        </p:tgtEl>
                                        <p:attrNameLst>
                                          <p:attrName>ppt_y</p:attrName>
                                        </p:attrNameLst>
                                      </p:cBhvr>
                                      <p:tavLst>
                                        <p:tav tm="0">
                                          <p:val>
                                            <p:strVal val="0-#ppt_h/2"/>
                                          </p:val>
                                        </p:tav>
                                        <p:tav tm="100000">
                                          <p:val>
                                            <p:strVal val="#ppt_y"/>
                                          </p:val>
                                        </p:tav>
                                      </p:tavLst>
                                    </p:anim>
                                  </p:childTnLst>
                                </p:cTn>
                              </p:par>
                            </p:childTnLst>
                          </p:cTn>
                        </p:par>
                        <p:par>
                          <p:cTn id="19" fill="hold">
                            <p:stCondLst>
                              <p:cond delay="2250"/>
                            </p:stCondLst>
                            <p:childTnLst>
                              <p:par>
                                <p:cTn id="20" presetID="2" presetClass="entr" presetSubtype="1" fill="hold" grpId="0" nodeType="afterEffect">
                                  <p:stCondLst>
                                    <p:cond delay="0"/>
                                  </p:stCondLst>
                                  <p:childTnLst>
                                    <p:set>
                                      <p:cBhvr>
                                        <p:cTn id="21" dur="1" fill="hold">
                                          <p:stCondLst>
                                            <p:cond delay="0"/>
                                          </p:stCondLst>
                                        </p:cTn>
                                        <p:tgtEl>
                                          <p:spTgt spid="6">
                                            <p:graphicEl>
                                              <a:dgm id="{85C1F341-FC66-4D97-B213-31D1B3CF0866}"/>
                                            </p:graphicEl>
                                          </p:spTgt>
                                        </p:tgtEl>
                                        <p:attrNameLst>
                                          <p:attrName>style.visibility</p:attrName>
                                        </p:attrNameLst>
                                      </p:cBhvr>
                                      <p:to>
                                        <p:strVal val="visible"/>
                                      </p:to>
                                    </p:set>
                                    <p:anim calcmode="lin" valueType="num">
                                      <p:cBhvr additive="base">
                                        <p:cTn id="22" dur="750" fill="hold"/>
                                        <p:tgtEl>
                                          <p:spTgt spid="6">
                                            <p:graphicEl>
                                              <a:dgm id="{85C1F341-FC66-4D97-B213-31D1B3CF0866}"/>
                                            </p:graphicEl>
                                          </p:spTgt>
                                        </p:tgtEl>
                                        <p:attrNameLst>
                                          <p:attrName>ppt_x</p:attrName>
                                        </p:attrNameLst>
                                      </p:cBhvr>
                                      <p:tavLst>
                                        <p:tav tm="0">
                                          <p:val>
                                            <p:strVal val="#ppt_x"/>
                                          </p:val>
                                        </p:tav>
                                        <p:tav tm="100000">
                                          <p:val>
                                            <p:strVal val="#ppt_x"/>
                                          </p:val>
                                        </p:tav>
                                      </p:tavLst>
                                    </p:anim>
                                    <p:anim calcmode="lin" valueType="num">
                                      <p:cBhvr additive="base">
                                        <p:cTn id="23" dur="750" fill="hold"/>
                                        <p:tgtEl>
                                          <p:spTgt spid="6">
                                            <p:graphicEl>
                                              <a:dgm id="{85C1F341-FC66-4D97-B213-31D1B3CF0866}"/>
                                            </p:graphicEl>
                                          </p:spTgt>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6">
                                            <p:graphicEl>
                                              <a:dgm id="{D0B16B8F-93CF-4E2B-91BA-862EF9BD9990}"/>
                                            </p:graphicEl>
                                          </p:spTgt>
                                        </p:tgtEl>
                                        <p:attrNameLst>
                                          <p:attrName>style.visibility</p:attrName>
                                        </p:attrNameLst>
                                      </p:cBhvr>
                                      <p:to>
                                        <p:strVal val="visible"/>
                                      </p:to>
                                    </p:set>
                                    <p:anim calcmode="lin" valueType="num">
                                      <p:cBhvr additive="base">
                                        <p:cTn id="27" dur="750" fill="hold"/>
                                        <p:tgtEl>
                                          <p:spTgt spid="6">
                                            <p:graphicEl>
                                              <a:dgm id="{D0B16B8F-93CF-4E2B-91BA-862EF9BD9990}"/>
                                            </p:graphic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graphicEl>
                                              <a:dgm id="{D0B16B8F-93CF-4E2B-91BA-862EF9BD9990}"/>
                                            </p:graphicEl>
                                          </p:spTgt>
                                        </p:tgtEl>
                                        <p:attrNameLst>
                                          <p:attrName>ppt_y</p:attrName>
                                        </p:attrNameLst>
                                      </p:cBhvr>
                                      <p:tavLst>
                                        <p:tav tm="0">
                                          <p:val>
                                            <p:strVal val="0-#ppt_h/2"/>
                                          </p:val>
                                        </p:tav>
                                        <p:tav tm="100000">
                                          <p:val>
                                            <p:strVal val="#ppt_y"/>
                                          </p:val>
                                        </p:tav>
                                      </p:tavLst>
                                    </p:anim>
                                  </p:childTnLst>
                                </p:cTn>
                              </p:par>
                            </p:childTnLst>
                          </p:cTn>
                        </p:par>
                        <p:par>
                          <p:cTn id="29" fill="hold">
                            <p:stCondLst>
                              <p:cond delay="3750"/>
                            </p:stCondLst>
                            <p:childTnLst>
                              <p:par>
                                <p:cTn id="30" presetID="2" presetClass="entr" presetSubtype="1" fill="hold" grpId="0" nodeType="afterEffect">
                                  <p:stCondLst>
                                    <p:cond delay="0"/>
                                  </p:stCondLst>
                                  <p:childTnLst>
                                    <p:set>
                                      <p:cBhvr>
                                        <p:cTn id="31" dur="1" fill="hold">
                                          <p:stCondLst>
                                            <p:cond delay="0"/>
                                          </p:stCondLst>
                                        </p:cTn>
                                        <p:tgtEl>
                                          <p:spTgt spid="6">
                                            <p:graphicEl>
                                              <a:dgm id="{53FA1314-161C-4363-B4BB-A334788502EF}"/>
                                            </p:graphicEl>
                                          </p:spTgt>
                                        </p:tgtEl>
                                        <p:attrNameLst>
                                          <p:attrName>style.visibility</p:attrName>
                                        </p:attrNameLst>
                                      </p:cBhvr>
                                      <p:to>
                                        <p:strVal val="visible"/>
                                      </p:to>
                                    </p:set>
                                    <p:anim calcmode="lin" valueType="num">
                                      <p:cBhvr additive="base">
                                        <p:cTn id="32" dur="750" fill="hold"/>
                                        <p:tgtEl>
                                          <p:spTgt spid="6">
                                            <p:graphicEl>
                                              <a:dgm id="{53FA1314-161C-4363-B4BB-A334788502EF}"/>
                                            </p:graphicEl>
                                          </p:spTgt>
                                        </p:tgtEl>
                                        <p:attrNameLst>
                                          <p:attrName>ppt_x</p:attrName>
                                        </p:attrNameLst>
                                      </p:cBhvr>
                                      <p:tavLst>
                                        <p:tav tm="0">
                                          <p:val>
                                            <p:strVal val="#ppt_x"/>
                                          </p:val>
                                        </p:tav>
                                        <p:tav tm="100000">
                                          <p:val>
                                            <p:strVal val="#ppt_x"/>
                                          </p:val>
                                        </p:tav>
                                      </p:tavLst>
                                    </p:anim>
                                    <p:anim calcmode="lin" valueType="num">
                                      <p:cBhvr additive="base">
                                        <p:cTn id="33" dur="750" fill="hold"/>
                                        <p:tgtEl>
                                          <p:spTgt spid="6">
                                            <p:graphicEl>
                                              <a:dgm id="{53FA1314-161C-4363-B4BB-A334788502EF}"/>
                                            </p:graphicEl>
                                          </p:spTgt>
                                        </p:tgtEl>
                                        <p:attrNameLst>
                                          <p:attrName>ppt_y</p:attrName>
                                        </p:attrNameLst>
                                      </p:cBhvr>
                                      <p:tavLst>
                                        <p:tav tm="0">
                                          <p:val>
                                            <p:strVal val="0-#ppt_h/2"/>
                                          </p:val>
                                        </p:tav>
                                        <p:tav tm="100000">
                                          <p:val>
                                            <p:strVal val="#ppt_y"/>
                                          </p:val>
                                        </p:tav>
                                      </p:tavLst>
                                    </p:anim>
                                  </p:childTnLst>
                                </p:cTn>
                              </p:par>
                            </p:childTnLst>
                          </p:cTn>
                        </p:par>
                        <p:par>
                          <p:cTn id="34" fill="hold">
                            <p:stCondLst>
                              <p:cond delay="4500"/>
                            </p:stCondLst>
                            <p:childTnLst>
                              <p:par>
                                <p:cTn id="35" presetID="2" presetClass="entr" presetSubtype="1" fill="hold" grpId="0" nodeType="afterEffect">
                                  <p:stCondLst>
                                    <p:cond delay="0"/>
                                  </p:stCondLst>
                                  <p:childTnLst>
                                    <p:set>
                                      <p:cBhvr>
                                        <p:cTn id="36" dur="1" fill="hold">
                                          <p:stCondLst>
                                            <p:cond delay="0"/>
                                          </p:stCondLst>
                                        </p:cTn>
                                        <p:tgtEl>
                                          <p:spTgt spid="6">
                                            <p:graphicEl>
                                              <a:dgm id="{A4F61184-0BBF-4AB9-8C6A-810F7F4CEAFF}"/>
                                            </p:graphicEl>
                                          </p:spTgt>
                                        </p:tgtEl>
                                        <p:attrNameLst>
                                          <p:attrName>style.visibility</p:attrName>
                                        </p:attrNameLst>
                                      </p:cBhvr>
                                      <p:to>
                                        <p:strVal val="visible"/>
                                      </p:to>
                                    </p:set>
                                    <p:anim calcmode="lin" valueType="num">
                                      <p:cBhvr additive="base">
                                        <p:cTn id="37" dur="750" fill="hold"/>
                                        <p:tgtEl>
                                          <p:spTgt spid="6">
                                            <p:graphicEl>
                                              <a:dgm id="{A4F61184-0BBF-4AB9-8C6A-810F7F4CEAFF}"/>
                                            </p:graphicEl>
                                          </p:spTgt>
                                        </p:tgtEl>
                                        <p:attrNameLst>
                                          <p:attrName>ppt_x</p:attrName>
                                        </p:attrNameLst>
                                      </p:cBhvr>
                                      <p:tavLst>
                                        <p:tav tm="0">
                                          <p:val>
                                            <p:strVal val="#ppt_x"/>
                                          </p:val>
                                        </p:tav>
                                        <p:tav tm="100000">
                                          <p:val>
                                            <p:strVal val="#ppt_x"/>
                                          </p:val>
                                        </p:tav>
                                      </p:tavLst>
                                    </p:anim>
                                    <p:anim calcmode="lin" valueType="num">
                                      <p:cBhvr additive="base">
                                        <p:cTn id="38" dur="750" fill="hold"/>
                                        <p:tgtEl>
                                          <p:spTgt spid="6">
                                            <p:graphicEl>
                                              <a:dgm id="{A4F61184-0BBF-4AB9-8C6A-810F7F4CEAFF}"/>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Përmbledhje praktike e </a:t>
            </a:r>
          </a:p>
          <a:p>
            <a:pPr algn="r">
              <a:lnSpc>
                <a:spcPct val="80000"/>
              </a:lnSpc>
            </a:pPr>
            <a:r>
              <a:rPr lang="sq-AL" sz="3200" b="1">
                <a:ea typeface="ＭＳ Ｐゴシック" charset="0"/>
                <a:cs typeface="ＭＳ Ｐゴシック" charset="0"/>
              </a:rPr>
              <a:t>Procedurës së ndihmës juridike të ndërsjellë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062110" y="1906316"/>
            <a:ext cx="7019779" cy="3539430"/>
          </a:xfrm>
          <a:prstGeom prst="rect">
            <a:avLst/>
          </a:prstGeom>
        </p:spPr>
        <p:txBody>
          <a:bodyPr wrap="square">
            <a:spAutoFit/>
          </a:bodyPr>
          <a:lstStyle/>
          <a:p>
            <a:pPr algn="ctr">
              <a:spcAft>
                <a:spcPts val="0"/>
              </a:spcAft>
            </a:pPr>
            <a:r>
              <a:rPr lang="sq-AL" sz="2800" b="1">
                <a:solidFill>
                  <a:srgbClr val="FF0000"/>
                </a:solidFill>
                <a:cs typeface="Arial" panose="020B0604020202020204" pitchFamily="34" charset="0"/>
              </a:rPr>
              <a:t>VËREJTJE: </a:t>
            </a:r>
          </a:p>
          <a:p>
            <a:pPr algn="ctr">
              <a:spcAft>
                <a:spcPts val="0"/>
              </a:spcAft>
            </a:pPr>
            <a:endParaRPr lang="en-GB" sz="2800" b="1" dirty="0">
              <a:solidFill>
                <a:srgbClr val="FF0000"/>
              </a:solidFill>
              <a:cs typeface="Arial" panose="020B0604020202020204" pitchFamily="34" charset="0"/>
            </a:endParaRPr>
          </a:p>
          <a:p>
            <a:pPr algn="just">
              <a:spcAft>
                <a:spcPts val="0"/>
              </a:spcAft>
            </a:pPr>
            <a:r>
              <a:rPr lang="sq-AL" sz="2800" b="1">
                <a:solidFill>
                  <a:srgbClr val="FF0000"/>
                </a:solidFill>
                <a:cs typeface="Arial" panose="020B0604020202020204" pitchFamily="34" charset="0"/>
              </a:rPr>
              <a:t>Ekziston mundësia që Procedurat e Ndihmës Juridike të Ndërsjellë në vendin e kërkuar do të përfshijnë hapa shtesë ligjorë dhe/ose kërkesa ose autoritete në të në bazë të kornizës ligjore vendase.</a:t>
            </a:r>
          </a:p>
        </p:txBody>
      </p:sp>
    </p:spTree>
    <p:extLst>
      <p:ext uri="{BB962C8B-B14F-4D97-AF65-F5344CB8AC3E}">
        <p14:creationId xmlns:p14="http://schemas.microsoft.com/office/powerpoint/2010/main" xmlns="" val="6306936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Përmbledhje praktike e </a:t>
            </a:r>
          </a:p>
          <a:p>
            <a:pPr algn="r">
              <a:lnSpc>
                <a:spcPct val="80000"/>
              </a:lnSpc>
            </a:pPr>
            <a:r>
              <a:rPr lang="sq-AL" sz="3200" b="1">
                <a:ea typeface="ＭＳ Ｐゴシック" charset="0"/>
                <a:cs typeface="ＭＳ Ｐゴシック" charset="0"/>
              </a:rPr>
              <a:t>Procedurës së ndihmës juridike të ndërsjellë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387726" y="2305615"/>
            <a:ext cx="6368548" cy="2246769"/>
          </a:xfrm>
          <a:prstGeom prst="rect">
            <a:avLst/>
          </a:prstGeom>
        </p:spPr>
        <p:txBody>
          <a:bodyPr wrap="square">
            <a:spAutoFit/>
          </a:bodyPr>
          <a:lstStyle/>
          <a:p>
            <a:pPr algn="ctr">
              <a:spcAft>
                <a:spcPts val="0"/>
              </a:spcAft>
            </a:pPr>
            <a:r>
              <a:rPr lang="sq-AL" sz="2800" b="1">
                <a:cs typeface="Arial" panose="020B0604020202020204" pitchFamily="34" charset="0"/>
              </a:rPr>
              <a:t>Pyetje:</a:t>
            </a:r>
          </a:p>
          <a:p>
            <a:pPr algn="ctr">
              <a:spcAft>
                <a:spcPts val="0"/>
              </a:spcAft>
            </a:pPr>
            <a:endParaRPr lang="en-GB" sz="2800" b="1" dirty="0">
              <a:cs typeface="Arial" panose="020B0604020202020204" pitchFamily="34" charset="0"/>
            </a:endParaRPr>
          </a:p>
          <a:p>
            <a:pPr>
              <a:spcAft>
                <a:spcPts val="0"/>
              </a:spcAft>
            </a:pPr>
            <a:r>
              <a:rPr lang="sq-AL" sz="2800" b="1">
                <a:cs typeface="Arial" panose="020B0604020202020204" pitchFamily="34" charset="0"/>
              </a:rPr>
              <a:t>Ndihma Juridike e Ndërsjellë dhe Kërkesa - cila është situata dhe procedurat në vendin tuaj?</a:t>
            </a:r>
          </a:p>
        </p:txBody>
      </p:sp>
    </p:spTree>
    <p:extLst>
      <p:ext uri="{BB962C8B-B14F-4D97-AF65-F5344CB8AC3E}">
        <p14:creationId xmlns:p14="http://schemas.microsoft.com/office/powerpoint/2010/main" xmlns="" val="15002968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Përmbledhje praktike e </a:t>
            </a:r>
          </a:p>
          <a:p>
            <a:pPr algn="r">
              <a:lnSpc>
                <a:spcPct val="80000"/>
              </a:lnSpc>
            </a:pPr>
            <a:r>
              <a:rPr lang="sq-AL" sz="3200" b="1">
                <a:ea typeface="ＭＳ Ｐゴシック" charset="0"/>
                <a:cs typeface="ＭＳ Ｐゴシック" charset="0"/>
              </a:rPr>
              <a:t>Procedurës së ndihmës juridike të ndërsjellë</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4114920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000" b="1">
                <a:solidFill>
                  <a:schemeClr val="bg1"/>
                </a:solidFill>
              </a:rPr>
              <a:t>Zbatimi i marrjes së provave elektronike përmes mekanizmave të bashkëpunimit ndërkombëtar </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906522"/>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parë</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t>Llojet e zakonshme të provave elektronike në NJN</a:t>
            </a:r>
          </a:p>
        </p:txBody>
      </p:sp>
    </p:spTree>
    <p:extLst>
      <p:ext uri="{BB962C8B-B14F-4D97-AF65-F5344CB8AC3E}">
        <p14:creationId xmlns:p14="http://schemas.microsoft.com/office/powerpoint/2010/main" xmlns=""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800" b="1" dirty="0">
                <a:solidFill>
                  <a:schemeClr val="bg1"/>
                </a:solidFill>
              </a:rPr>
              <a:t>Zbatimi i marrjes së provave elektronike përmes mekanizmave të bashkëpunimit ndërkombëtar </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katërt</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Rast studimor</a:t>
            </a:r>
          </a:p>
          <a:p>
            <a:pPr algn="ctr" eaLnBrk="1" hangingPunct="1">
              <a:lnSpc>
                <a:spcPct val="80000"/>
              </a:lnSpc>
            </a:pPr>
            <a:endParaRPr lang="en-GB" sz="3200" dirty="0"/>
          </a:p>
        </p:txBody>
      </p:sp>
    </p:spTree>
    <p:extLst>
      <p:ext uri="{BB962C8B-B14F-4D97-AF65-F5344CB8AC3E}">
        <p14:creationId xmlns:p14="http://schemas.microsoft.com/office/powerpoint/2010/main" xmlns="" val="28577308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86602"/>
            <a:ext cx="4180850" cy="6017032"/>
          </a:xfrm>
          <a:prstGeom prst="rect">
            <a:avLst/>
          </a:prstGeom>
        </p:spPr>
        <p:txBody>
          <a:bodyPr wrap="square">
            <a:spAutoFit/>
          </a:bodyPr>
          <a:lstStyle/>
          <a:p>
            <a:pPr marL="342900" indent="-342900">
              <a:spcAft>
                <a:spcPts val="0"/>
              </a:spcAft>
              <a:buFont typeface="Wingdings" pitchFamily="2" charset="2"/>
              <a:buChar char="Ø"/>
            </a:pPr>
            <a:r>
              <a:rPr lang="sq-AL" sz="2100" b="1" dirty="0">
                <a:cs typeface="Arial" panose="020B0604020202020204" pitchFamily="34" charset="0"/>
              </a:rPr>
              <a:t>Përmbledhje e shkurtër e rastit </a:t>
            </a:r>
            <a:r>
              <a:rPr lang="sq-AL" sz="2100" b="1" dirty="0" err="1">
                <a:cs typeface="Arial" panose="020B0604020202020204" pitchFamily="34" charset="0"/>
              </a:rPr>
              <a:t>WolfJäger</a:t>
            </a:r>
            <a:r>
              <a:rPr lang="sq-AL" sz="2100" b="1" dirty="0">
                <a:cs typeface="Arial" panose="020B0604020202020204" pitchFamily="34" charset="0"/>
              </a:rPr>
              <a:t>:</a:t>
            </a:r>
          </a:p>
          <a:p>
            <a:pPr marL="342900" indent="-342900">
              <a:spcAft>
                <a:spcPts val="0"/>
              </a:spcAft>
              <a:buFont typeface="Wingdings" pitchFamily="2" charset="2"/>
              <a:buChar char="Ø"/>
            </a:pPr>
            <a:endParaRPr lang="en-GB" sz="600" dirty="0">
              <a:cs typeface="Arial" panose="020B0604020202020204" pitchFamily="34" charset="0"/>
            </a:endParaRPr>
          </a:p>
          <a:p>
            <a:pPr marL="342900" indent="-342900" algn="just">
              <a:spcAft>
                <a:spcPts val="0"/>
              </a:spcAft>
              <a:buFont typeface="Arial" panose="020B0604020202020204" pitchFamily="34" charset="0"/>
              <a:buChar char="•"/>
            </a:pPr>
            <a:r>
              <a:rPr lang="sq-AL" sz="1900" dirty="0">
                <a:cs typeface="Arial" panose="020B0604020202020204" pitchFamily="34" charset="0"/>
              </a:rPr>
              <a:t>Prokuroria Publike Gjermane mori ankesa nga viktima të mundshme që janë shtetas gjermanë, në lidhje me mashtrime të mundshme lidhur me investimet në tregjet financiare</a:t>
            </a:r>
          </a:p>
          <a:p>
            <a:pPr marL="342900" indent="-342900" algn="just">
              <a:spcAft>
                <a:spcPts val="0"/>
              </a:spcAft>
              <a:buFont typeface="Arial" panose="020B0604020202020204" pitchFamily="34" charset="0"/>
              <a:buChar char="•"/>
            </a:pPr>
            <a:r>
              <a:rPr lang="sq-AL" sz="1900" dirty="0">
                <a:cs typeface="Arial" panose="020B0604020202020204" pitchFamily="34" charset="0"/>
              </a:rPr>
              <a:t>Viktimat tërhiqen nga reklama agresive </a:t>
            </a:r>
            <a:r>
              <a:rPr lang="sq-AL" sz="1900" dirty="0" err="1">
                <a:cs typeface="Arial" panose="020B0604020202020204" pitchFamily="34" charset="0"/>
              </a:rPr>
              <a:t>on</a:t>
            </a:r>
            <a:r>
              <a:rPr lang="sq-AL" sz="1900" dirty="0">
                <a:cs typeface="Arial" panose="020B0604020202020204" pitchFamily="34" charset="0"/>
              </a:rPr>
              <a:t>-</a:t>
            </a:r>
            <a:r>
              <a:rPr lang="sq-AL" sz="1900" dirty="0" err="1">
                <a:cs typeface="Arial" panose="020B0604020202020204" pitchFamily="34" charset="0"/>
              </a:rPr>
              <a:t>line</a:t>
            </a:r>
            <a:r>
              <a:rPr lang="sq-AL" sz="1900" dirty="0">
                <a:cs typeface="Arial" panose="020B0604020202020204" pitchFamily="34" charset="0"/>
              </a:rPr>
              <a:t> për fitimet e mundshme nga investimet</a:t>
            </a:r>
          </a:p>
          <a:p>
            <a:pPr marL="342900" indent="-342900" algn="just">
              <a:spcAft>
                <a:spcPts val="0"/>
              </a:spcAft>
              <a:buFont typeface="Arial" panose="020B0604020202020204" pitchFamily="34" charset="0"/>
              <a:buChar char="•"/>
            </a:pPr>
            <a:r>
              <a:rPr lang="sq-AL" sz="1900" dirty="0">
                <a:cs typeface="Arial" panose="020B0604020202020204" pitchFamily="34" charset="0"/>
              </a:rPr>
              <a:t>Pas përgjigjes në reklamë, viktimat kontaktohen nga "ndërmjetësit" e "</a:t>
            </a:r>
            <a:r>
              <a:rPr lang="sq-AL" sz="1900" dirty="0" err="1">
                <a:cs typeface="Arial" panose="020B0604020202020204" pitchFamily="34" charset="0"/>
              </a:rPr>
              <a:t>Cactus</a:t>
            </a:r>
            <a:r>
              <a:rPr lang="sq-AL" sz="1900" dirty="0">
                <a:cs typeface="Arial" panose="020B0604020202020204" pitchFamily="34" charset="0"/>
              </a:rPr>
              <a:t> </a:t>
            </a:r>
            <a:r>
              <a:rPr lang="sq-AL" sz="1900" dirty="0" err="1">
                <a:cs typeface="Arial" panose="020B0604020202020204" pitchFamily="34" charset="0"/>
              </a:rPr>
              <a:t>Market</a:t>
            </a:r>
            <a:r>
              <a:rPr lang="sq-AL" sz="1900" dirty="0">
                <a:cs typeface="Arial" panose="020B0604020202020204" pitchFamily="34" charset="0"/>
              </a:rPr>
              <a:t>" të cilët ofrojnë portofol të anëtarësimit, investime në "opsione binare" dhe llogari të kontrollit </a:t>
            </a:r>
            <a:r>
              <a:rPr lang="sq-AL" sz="1900" dirty="0" err="1">
                <a:cs typeface="Arial" panose="020B0604020202020204" pitchFamily="34" charset="0"/>
              </a:rPr>
              <a:t>on</a:t>
            </a:r>
            <a:r>
              <a:rPr lang="sq-AL" sz="1900" dirty="0">
                <a:cs typeface="Arial" panose="020B0604020202020204" pitchFamily="34" charset="0"/>
              </a:rPr>
              <a:t>-</a:t>
            </a:r>
            <a:r>
              <a:rPr lang="sq-AL" sz="1900" dirty="0" err="1">
                <a:cs typeface="Arial" panose="020B0604020202020204" pitchFamily="34" charset="0"/>
              </a:rPr>
              <a:t>line</a:t>
            </a:r>
            <a:r>
              <a:rPr lang="sq-AL" sz="1900" dirty="0">
                <a:cs typeface="Arial" panose="020B0604020202020204" pitchFamily="34" charset="0"/>
              </a:rPr>
              <a:t>, me një gjermanishte të përsosur</a:t>
            </a:r>
          </a:p>
        </p:txBody>
      </p:sp>
      <p:sp>
        <p:nvSpPr>
          <p:cNvPr id="11" name="Rectangle 10">
            <a:extLst>
              <a:ext uri="{FF2B5EF4-FFF2-40B4-BE49-F238E27FC236}">
                <a16:creationId xmlns:a16="http://schemas.microsoft.com/office/drawing/2014/main" xmlns="" id="{0B60D565-6283-1748-95F5-67F9DB5E2D82}"/>
              </a:ext>
            </a:extLst>
          </p:cNvPr>
          <p:cNvSpPr/>
          <p:nvPr/>
        </p:nvSpPr>
        <p:spPr>
          <a:xfrm>
            <a:off x="4749044" y="961456"/>
            <a:ext cx="4306434" cy="5386090"/>
          </a:xfrm>
          <a:prstGeom prst="rect">
            <a:avLst/>
          </a:prstGeom>
        </p:spPr>
        <p:txBody>
          <a:bodyPr wrap="square">
            <a:spAutoFit/>
          </a:bodyPr>
          <a:lstStyle/>
          <a:p>
            <a:pPr marL="342900" indent="-342900" algn="just">
              <a:spcAft>
                <a:spcPts val="0"/>
              </a:spcAft>
              <a:buFont typeface="Arial" panose="020B0604020202020204" pitchFamily="34" charset="0"/>
              <a:buChar char="•"/>
            </a:pPr>
            <a:r>
              <a:rPr lang="sq-AL" sz="1900" dirty="0">
                <a:cs typeface="Arial" panose="020B0604020202020204" pitchFamily="34" charset="0"/>
              </a:rPr>
              <a:t>Viktimat këshillohen dhe nxiten të rrisin investimet duke paguar para nga kartat e tyre të kreditit tek ndërmjetësit në llogaritë e dhëna </a:t>
            </a:r>
            <a:r>
              <a:rPr lang="sq-AL" sz="1900" dirty="0" err="1">
                <a:cs typeface="Arial" panose="020B0604020202020204" pitchFamily="34" charset="0"/>
              </a:rPr>
              <a:t>on</a:t>
            </a:r>
            <a:r>
              <a:rPr lang="sq-AL" sz="1900" dirty="0">
                <a:cs typeface="Arial" panose="020B0604020202020204" pitchFamily="34" charset="0"/>
              </a:rPr>
              <a:t>-</a:t>
            </a:r>
            <a:r>
              <a:rPr lang="sq-AL" sz="1900" dirty="0" err="1">
                <a:cs typeface="Arial" panose="020B0604020202020204" pitchFamily="34" charset="0"/>
              </a:rPr>
              <a:t>line</a:t>
            </a:r>
            <a:r>
              <a:rPr lang="sq-AL" sz="1900" dirty="0">
                <a:cs typeface="Arial" panose="020B0604020202020204" pitchFamily="34" charset="0"/>
              </a:rPr>
              <a:t> të "</a:t>
            </a:r>
            <a:r>
              <a:rPr lang="sq-AL" sz="1900" dirty="0" err="1">
                <a:cs typeface="Arial" panose="020B0604020202020204" pitchFamily="34" charset="0"/>
              </a:rPr>
              <a:t>Cactus</a:t>
            </a:r>
            <a:r>
              <a:rPr lang="sq-AL" sz="1900" dirty="0">
                <a:cs typeface="Arial" panose="020B0604020202020204" pitchFamily="34" charset="0"/>
              </a:rPr>
              <a:t> </a:t>
            </a:r>
            <a:r>
              <a:rPr lang="sq-AL" sz="1900" dirty="0" err="1">
                <a:cs typeface="Arial" panose="020B0604020202020204" pitchFamily="34" charset="0"/>
              </a:rPr>
              <a:t>Market</a:t>
            </a:r>
            <a:r>
              <a:rPr lang="sq-AL" sz="1900" dirty="0">
                <a:cs typeface="Arial" panose="020B0604020202020204" pitchFamily="34" charset="0"/>
              </a:rPr>
              <a:t>”</a:t>
            </a:r>
          </a:p>
          <a:p>
            <a:pPr marL="342900" indent="-342900" algn="just">
              <a:spcAft>
                <a:spcPts val="0"/>
              </a:spcAft>
              <a:buFont typeface="Arial" panose="020B0604020202020204" pitchFamily="34" charset="0"/>
              <a:buChar char="•"/>
            </a:pPr>
            <a:r>
              <a:rPr lang="sq-AL" sz="1900" dirty="0">
                <a:cs typeface="Arial" panose="020B0604020202020204" pitchFamily="34" charset="0"/>
              </a:rPr>
              <a:t>Viktimat kanë qasje në llogaritë e tyre </a:t>
            </a:r>
            <a:r>
              <a:rPr lang="sq-AL" sz="1900" dirty="0" err="1">
                <a:cs typeface="Arial" panose="020B0604020202020204" pitchFamily="34" charset="0"/>
              </a:rPr>
              <a:t>on</a:t>
            </a:r>
            <a:r>
              <a:rPr lang="sq-AL" sz="1900" dirty="0">
                <a:cs typeface="Arial" panose="020B0604020202020204" pitchFamily="34" charset="0"/>
              </a:rPr>
              <a:t>-</a:t>
            </a:r>
            <a:r>
              <a:rPr lang="sq-AL" sz="1900" dirty="0" err="1">
                <a:cs typeface="Arial" panose="020B0604020202020204" pitchFamily="34" charset="0"/>
              </a:rPr>
              <a:t>line</a:t>
            </a:r>
            <a:r>
              <a:rPr lang="sq-AL" sz="1900" dirty="0">
                <a:cs typeface="Arial" panose="020B0604020202020204" pitchFamily="34" charset="0"/>
              </a:rPr>
              <a:t> ku ata mund të vëzhgojnë statusin e investimeve dhe fitimeve të tyre</a:t>
            </a:r>
          </a:p>
          <a:p>
            <a:pPr marL="342900" indent="-342900" algn="just">
              <a:spcAft>
                <a:spcPts val="0"/>
              </a:spcAft>
              <a:buFont typeface="Arial" panose="020B0604020202020204" pitchFamily="34" charset="0"/>
              <a:buChar char="•"/>
            </a:pPr>
            <a:r>
              <a:rPr lang="sq-AL" sz="1900" dirty="0">
                <a:cs typeface="Arial" panose="020B0604020202020204" pitchFamily="34" charset="0"/>
              </a:rPr>
              <a:t>Fitimet tregojnë rritje të vazhdueshme të shumave të konsiderueshme të cilat, në kombinim me këshillat nga "ndërmjetësit", sigurojnë viktimën të vazhdojë të investojë</a:t>
            </a:r>
          </a:p>
          <a:p>
            <a:pPr marL="342900" indent="-342900" algn="just">
              <a:spcAft>
                <a:spcPts val="0"/>
              </a:spcAft>
              <a:buFont typeface="Arial" panose="020B0604020202020204" pitchFamily="34" charset="0"/>
              <a:buChar char="•"/>
            </a:pPr>
            <a:r>
              <a:rPr lang="sq-AL" sz="1900" dirty="0">
                <a:cs typeface="Arial" panose="020B0604020202020204" pitchFamily="34" charset="0"/>
              </a:rPr>
              <a:t>Por, kur viktima dëshiron të marrin pagesë, ajo mohohet pjesërisht ose plotësisht, justifikuar me "rregullat e tregut”</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Tree>
    <p:extLst>
      <p:ext uri="{BB962C8B-B14F-4D97-AF65-F5344CB8AC3E}">
        <p14:creationId xmlns:p14="http://schemas.microsoft.com/office/powerpoint/2010/main" xmlns="" val="2469395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21544" y="833608"/>
            <a:ext cx="4366373" cy="5586145"/>
          </a:xfrm>
          <a:prstGeom prst="rect">
            <a:avLst/>
          </a:prstGeom>
        </p:spPr>
        <p:txBody>
          <a:bodyPr wrap="square">
            <a:spAutoFit/>
          </a:bodyPr>
          <a:lstStyle/>
          <a:p>
            <a:pPr marL="342900" indent="-342900" algn="just">
              <a:spcAft>
                <a:spcPts val="0"/>
              </a:spcAft>
              <a:buFont typeface="Wingdings" pitchFamily="2" charset="2"/>
              <a:buChar char="Ø"/>
            </a:pPr>
            <a:r>
              <a:rPr lang="sq-AL" sz="2100" b="1" dirty="0">
                <a:cs typeface="Arial" panose="020B0604020202020204" pitchFamily="34" charset="0"/>
              </a:rPr>
              <a:t>Përmbledhje e shkurtër e rastit </a:t>
            </a:r>
            <a:r>
              <a:rPr lang="sq-AL" sz="2100" b="1" dirty="0" err="1">
                <a:cs typeface="Arial" panose="020B0604020202020204" pitchFamily="34" charset="0"/>
              </a:rPr>
              <a:t>WolfJäger</a:t>
            </a:r>
            <a:r>
              <a:rPr lang="sq-AL" sz="2100" b="1" dirty="0">
                <a:cs typeface="Arial" panose="020B0604020202020204" pitchFamily="34" charset="0"/>
              </a:rPr>
              <a:t>:</a:t>
            </a:r>
          </a:p>
          <a:p>
            <a:pPr marL="342900" indent="-342900" algn="just">
              <a:spcAft>
                <a:spcPts val="0"/>
              </a:spcAft>
              <a:buFont typeface="Wingdings" pitchFamily="2" charset="2"/>
              <a:buChar char="Ø"/>
            </a:pPr>
            <a:endParaRPr lang="en-GB" sz="1100" dirty="0">
              <a:cs typeface="Arial" panose="020B0604020202020204" pitchFamily="34" charset="0"/>
            </a:endParaRPr>
          </a:p>
          <a:p>
            <a:pPr marL="342900" indent="-342900" algn="just">
              <a:spcAft>
                <a:spcPts val="0"/>
              </a:spcAft>
              <a:buFont typeface="Arial" panose="020B0604020202020204" pitchFamily="34" charset="0"/>
              <a:buChar char="•"/>
            </a:pPr>
            <a:r>
              <a:rPr lang="sq-AL" sz="1900" dirty="0">
                <a:cs typeface="Arial" panose="020B0604020202020204" pitchFamily="34" charset="0"/>
              </a:rPr>
              <a:t>Kur viktimat vazhdojnë të insistojnë të tërheqin pagesa të mëdha ose të plota, "ndërmjetësit" transferojnë viktimën në "</a:t>
            </a:r>
            <a:r>
              <a:rPr lang="sq-AL" sz="1900" dirty="0" err="1">
                <a:cs typeface="Arial" panose="020B0604020202020204" pitchFamily="34" charset="0"/>
              </a:rPr>
              <a:t>menaxhmentin</a:t>
            </a:r>
            <a:r>
              <a:rPr lang="sq-AL" sz="1900" dirty="0">
                <a:cs typeface="Arial" panose="020B0604020202020204" pitchFamily="34" charset="0"/>
              </a:rPr>
              <a:t> e lartë"</a:t>
            </a:r>
          </a:p>
          <a:p>
            <a:pPr marL="342900" indent="-342900" algn="just">
              <a:spcAft>
                <a:spcPts val="0"/>
              </a:spcAft>
              <a:buFont typeface="Arial" panose="020B0604020202020204" pitchFamily="34" charset="0"/>
              <a:buChar char="•"/>
            </a:pPr>
            <a:r>
              <a:rPr lang="sq-AL" sz="1900" dirty="0" err="1">
                <a:cs typeface="Arial" panose="020B0604020202020204" pitchFamily="34" charset="0"/>
              </a:rPr>
              <a:t>Menaxhmenti</a:t>
            </a:r>
            <a:r>
              <a:rPr lang="sq-AL" sz="1900" dirty="0">
                <a:cs typeface="Arial" panose="020B0604020202020204" pitchFamily="34" charset="0"/>
              </a:rPr>
              <a:t> i lartë vazhdon ta bindë viktimën të vazhdojë investimet</a:t>
            </a:r>
          </a:p>
          <a:p>
            <a:pPr marL="342900" indent="-342900" algn="just">
              <a:spcAft>
                <a:spcPts val="0"/>
              </a:spcAft>
              <a:buFont typeface="Arial" panose="020B0604020202020204" pitchFamily="34" charset="0"/>
              <a:buChar char="•"/>
            </a:pPr>
            <a:r>
              <a:rPr lang="sq-AL" sz="1900" dirty="0">
                <a:cs typeface="Arial" panose="020B0604020202020204" pitchFamily="34" charset="0"/>
              </a:rPr>
              <a:t>Disa viktima nuk pajtohen dhe insistojnë të marrin pagesat</a:t>
            </a:r>
          </a:p>
          <a:p>
            <a:pPr marL="342900" indent="-342900" algn="just">
              <a:spcAft>
                <a:spcPts val="0"/>
              </a:spcAft>
              <a:buFont typeface="Arial" panose="020B0604020202020204" pitchFamily="34" charset="0"/>
              <a:buChar char="•"/>
            </a:pPr>
            <a:r>
              <a:rPr lang="sq-AL" sz="1900" dirty="0">
                <a:cs typeface="Arial" panose="020B0604020202020204" pitchFamily="34" charset="0"/>
              </a:rPr>
              <a:t>Në atë moment "</a:t>
            </a:r>
            <a:r>
              <a:rPr lang="sq-AL" sz="1900" dirty="0" err="1">
                <a:cs typeface="Arial" panose="020B0604020202020204" pitchFamily="34" charset="0"/>
              </a:rPr>
              <a:t>menaxhmenti</a:t>
            </a:r>
            <a:r>
              <a:rPr lang="sq-AL" sz="1900" dirty="0">
                <a:cs typeface="Arial" panose="020B0604020202020204" pitchFamily="34" charset="0"/>
              </a:rPr>
              <a:t>" informon viktimën se për shkak të luhatjes së tregut financiar portofoli i tij "opsioni binar" ka humbur dhe të gjitha paratë janë zhdukur, çfarë mund të shihet në llogarinë </a:t>
            </a:r>
            <a:r>
              <a:rPr lang="sq-AL" sz="1900" dirty="0" err="1">
                <a:cs typeface="Arial" panose="020B0604020202020204" pitchFamily="34" charset="0"/>
              </a:rPr>
              <a:t>online</a:t>
            </a:r>
            <a:r>
              <a:rPr lang="sq-AL" sz="1900" dirty="0">
                <a:cs typeface="Arial" panose="020B0604020202020204" pitchFamily="34" charset="0"/>
              </a:rPr>
              <a:t> gjithashtu</a:t>
            </a:r>
          </a:p>
        </p:txBody>
      </p:sp>
      <p:sp>
        <p:nvSpPr>
          <p:cNvPr id="11" name="Rectangle 10">
            <a:extLst>
              <a:ext uri="{FF2B5EF4-FFF2-40B4-BE49-F238E27FC236}">
                <a16:creationId xmlns:a16="http://schemas.microsoft.com/office/drawing/2014/main" xmlns="" id="{0B60D565-6283-1748-95F5-67F9DB5E2D82}"/>
              </a:ext>
            </a:extLst>
          </p:cNvPr>
          <p:cNvSpPr/>
          <p:nvPr/>
        </p:nvSpPr>
        <p:spPr>
          <a:xfrm>
            <a:off x="4855778" y="950707"/>
            <a:ext cx="3972911" cy="4893647"/>
          </a:xfrm>
          <a:prstGeom prst="rect">
            <a:avLst/>
          </a:prstGeom>
        </p:spPr>
        <p:txBody>
          <a:bodyPr wrap="square">
            <a:spAutoFit/>
          </a:bodyPr>
          <a:lstStyle/>
          <a:p>
            <a:pPr marL="342900" indent="-342900" algn="just">
              <a:spcAft>
                <a:spcPts val="0"/>
              </a:spcAft>
              <a:buFont typeface="Arial" panose="020B0604020202020204" pitchFamily="34" charset="0"/>
              <a:buChar char="•"/>
            </a:pPr>
            <a:r>
              <a:rPr lang="sq-AL" sz="1950" dirty="0">
                <a:cs typeface="Arial" panose="020B0604020202020204" pitchFamily="34" charset="0"/>
              </a:rPr>
              <a:t>Viktimat fillojnë të bëjnë panik dhe kërkojnë shpjegime shtesë edhe personalisht, jo kontakte </a:t>
            </a:r>
            <a:r>
              <a:rPr lang="sq-AL" sz="1950" dirty="0" err="1">
                <a:cs typeface="Arial" panose="020B0604020202020204" pitchFamily="34" charset="0"/>
              </a:rPr>
              <a:t>on</a:t>
            </a:r>
            <a:r>
              <a:rPr lang="sq-AL" sz="1950" dirty="0">
                <a:cs typeface="Arial" panose="020B0604020202020204" pitchFamily="34" charset="0"/>
              </a:rPr>
              <a:t>-</a:t>
            </a:r>
            <a:r>
              <a:rPr lang="sq-AL" sz="1950" dirty="0" err="1">
                <a:cs typeface="Arial" panose="020B0604020202020204" pitchFamily="34" charset="0"/>
              </a:rPr>
              <a:t>line</a:t>
            </a:r>
            <a:endParaRPr lang="sq-AL" sz="1950" dirty="0">
              <a:cs typeface="Arial" panose="020B0604020202020204" pitchFamily="34" charset="0"/>
            </a:endParaRPr>
          </a:p>
          <a:p>
            <a:pPr marL="342900" indent="-342900" algn="just">
              <a:spcAft>
                <a:spcPts val="0"/>
              </a:spcAft>
              <a:buFont typeface="Arial" panose="020B0604020202020204" pitchFamily="34" charset="0"/>
              <a:buChar char="•"/>
            </a:pPr>
            <a:r>
              <a:rPr lang="sq-AL" sz="1950" dirty="0">
                <a:cs typeface="Arial" panose="020B0604020202020204" pitchFamily="34" charset="0"/>
              </a:rPr>
              <a:t>Pas një kërkese të tillë komunikimi ndalet. Askush nuk përgjigjet në thirrjet telefonike dhe llogaria </a:t>
            </a:r>
            <a:r>
              <a:rPr lang="sq-AL" sz="1950" dirty="0" err="1">
                <a:cs typeface="Arial" panose="020B0604020202020204" pitchFamily="34" charset="0"/>
              </a:rPr>
              <a:t>on</a:t>
            </a:r>
            <a:r>
              <a:rPr lang="sq-AL" sz="1950" dirty="0">
                <a:cs typeface="Arial" panose="020B0604020202020204" pitchFamily="34" charset="0"/>
              </a:rPr>
              <a:t>-</a:t>
            </a:r>
            <a:r>
              <a:rPr lang="sq-AL" sz="1950" dirty="0" err="1">
                <a:cs typeface="Arial" panose="020B0604020202020204" pitchFamily="34" charset="0"/>
              </a:rPr>
              <a:t>line</a:t>
            </a:r>
            <a:r>
              <a:rPr lang="sq-AL" sz="1950" dirty="0">
                <a:cs typeface="Arial" panose="020B0604020202020204" pitchFamily="34" charset="0"/>
              </a:rPr>
              <a:t> fshihet</a:t>
            </a:r>
          </a:p>
          <a:p>
            <a:pPr marL="342900" indent="-342900" algn="just">
              <a:spcAft>
                <a:spcPts val="0"/>
              </a:spcAft>
              <a:buFont typeface="Arial" panose="020B0604020202020204" pitchFamily="34" charset="0"/>
              <a:buChar char="•"/>
            </a:pPr>
            <a:r>
              <a:rPr lang="sq-AL" sz="1950" dirty="0">
                <a:cs typeface="Arial" panose="020B0604020202020204" pitchFamily="34" charset="0"/>
              </a:rPr>
              <a:t>Dëmet janë në nivelin personal duke filluar nga dhjetëra mijëra deri në qindra mijëra Euro.</a:t>
            </a:r>
          </a:p>
          <a:p>
            <a:pPr marL="342900" indent="-342900" algn="just">
              <a:spcAft>
                <a:spcPts val="0"/>
              </a:spcAft>
              <a:buFont typeface="Arial" panose="020B0604020202020204" pitchFamily="34" charset="0"/>
              <a:buChar char="•"/>
            </a:pPr>
            <a:r>
              <a:rPr lang="sq-AL" sz="1950" dirty="0">
                <a:cs typeface="Arial" panose="020B0604020202020204" pitchFamily="34" charset="0"/>
              </a:rPr>
              <a:t>Numri i ankesave rritet. Duket se mashtrimi po tërheq miliona, apo edhe dhjetëra miliona euro</a:t>
            </a:r>
          </a:p>
          <a:p>
            <a:pPr marL="342900" indent="-342900" algn="just">
              <a:spcAft>
                <a:spcPts val="0"/>
              </a:spcAft>
              <a:buFont typeface="Arial" panose="020B0604020202020204" pitchFamily="34" charset="0"/>
              <a:buChar char="•"/>
            </a:pPr>
            <a:r>
              <a:rPr lang="sq-AL" sz="1950" dirty="0">
                <a:cs typeface="Arial" panose="020B0604020202020204" pitchFamily="34" charset="0"/>
              </a:rPr>
              <a:t>Prokuroria gjermane duhet të reagojë shpejt</a:t>
            </a:r>
          </a:p>
        </p:txBody>
      </p:sp>
    </p:spTree>
    <p:extLst>
      <p:ext uri="{BB962C8B-B14F-4D97-AF65-F5344CB8AC3E}">
        <p14:creationId xmlns:p14="http://schemas.microsoft.com/office/powerpoint/2010/main" xmlns="" val="28305938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87557"/>
            <a:ext cx="4199699" cy="4739759"/>
          </a:xfrm>
          <a:prstGeom prst="rect">
            <a:avLst/>
          </a:prstGeom>
        </p:spPr>
        <p:txBody>
          <a:bodyPr wrap="square">
            <a:spAutoFit/>
          </a:bodyPr>
          <a:lstStyle/>
          <a:p>
            <a:pPr marL="342900" indent="-342900" algn="just">
              <a:spcAft>
                <a:spcPts val="0"/>
              </a:spcAft>
              <a:buFont typeface="Wingdings" pitchFamily="2" charset="2"/>
              <a:buChar char="Ø"/>
            </a:pPr>
            <a:r>
              <a:rPr lang="sq-AL" sz="2100" b="1" dirty="0">
                <a:cs typeface="Arial" panose="020B0604020202020204" pitchFamily="34" charset="0"/>
              </a:rPr>
              <a:t>Përmbledhje e shkurtër e rastit </a:t>
            </a:r>
            <a:r>
              <a:rPr lang="sq-AL" sz="2100" b="1" dirty="0" err="1">
                <a:cs typeface="Arial" panose="020B0604020202020204" pitchFamily="34" charset="0"/>
              </a:rPr>
              <a:t>WolfJäger</a:t>
            </a:r>
            <a:r>
              <a:rPr lang="sq-AL" sz="2100" b="1" dirty="0">
                <a:cs typeface="Arial" panose="020B0604020202020204" pitchFamily="34" charset="0"/>
              </a:rPr>
              <a:t>:</a:t>
            </a:r>
          </a:p>
          <a:p>
            <a:pPr marL="342900" indent="-342900" algn="just">
              <a:spcAft>
                <a:spcPts val="0"/>
              </a:spcAft>
              <a:buFont typeface="Wingdings" pitchFamily="2" charset="2"/>
              <a:buChar char="Ø"/>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sq-AL" sz="2000" dirty="0">
                <a:cs typeface="Arial" panose="020B0604020202020204" pitchFamily="34" charset="0"/>
              </a:rPr>
              <a:t>Raportet fillestare të policisë tregojnë se të gjitha kontaktet, telefoni ose </a:t>
            </a:r>
            <a:r>
              <a:rPr lang="sq-AL" sz="2000" dirty="0" err="1">
                <a:cs typeface="Arial" panose="020B0604020202020204" pitchFamily="34" charset="0"/>
              </a:rPr>
              <a:t>emaili</a:t>
            </a:r>
            <a:r>
              <a:rPr lang="sq-AL" sz="2000" dirty="0">
                <a:cs typeface="Arial" panose="020B0604020202020204" pitchFamily="34" charset="0"/>
              </a:rPr>
              <a:t>, bëhen duke përdorur shërbime të postës elektronike VOIP ose </a:t>
            </a:r>
            <a:r>
              <a:rPr lang="sq-AL" sz="2000" dirty="0" err="1">
                <a:cs typeface="Arial" panose="020B0604020202020204" pitchFamily="34" charset="0"/>
              </a:rPr>
              <a:t>Web</a:t>
            </a:r>
            <a:r>
              <a:rPr lang="sq-AL" sz="2000" dirty="0">
                <a:cs typeface="Arial" panose="020B0604020202020204" pitchFamily="34" charset="0"/>
              </a:rPr>
              <a:t>.</a:t>
            </a:r>
          </a:p>
          <a:p>
            <a:pPr marL="342900" indent="-342900" algn="just">
              <a:spcAft>
                <a:spcPts val="0"/>
              </a:spcAft>
              <a:buFont typeface="Arial" panose="020B0604020202020204" pitchFamily="34" charset="0"/>
              <a:buChar char="•"/>
            </a:pPr>
            <a:r>
              <a:rPr lang="sq-AL" sz="2000" dirty="0">
                <a:cs typeface="Arial" panose="020B0604020202020204" pitchFamily="34" charset="0"/>
              </a:rPr>
              <a:t>Asnjë nga adresat IP nuk është në Gjermani</a:t>
            </a:r>
          </a:p>
          <a:p>
            <a:pPr marL="342900" indent="-342900" algn="just">
              <a:spcAft>
                <a:spcPts val="0"/>
              </a:spcAft>
              <a:buFont typeface="Arial" panose="020B0604020202020204" pitchFamily="34" charset="0"/>
              <a:buChar char="•"/>
            </a:pPr>
            <a:r>
              <a:rPr lang="sq-AL" sz="2000" dirty="0">
                <a:cs typeface="Arial" panose="020B0604020202020204" pitchFamily="34" charset="0"/>
              </a:rPr>
              <a:t>Adresat e VOIP po drejtojnë drejt Evropës Juglindore, kryesisht kah Serbia dhe Bullgaria</a:t>
            </a:r>
          </a:p>
          <a:p>
            <a:pPr marL="342900" indent="-342900" algn="just">
              <a:spcAft>
                <a:spcPts val="0"/>
              </a:spcAft>
              <a:buFont typeface="Arial" panose="020B0604020202020204" pitchFamily="34" charset="0"/>
              <a:buChar char="•"/>
            </a:pPr>
            <a:r>
              <a:rPr lang="sq-AL" sz="2000" dirty="0">
                <a:cs typeface="Arial" panose="020B0604020202020204" pitchFamily="34" charset="0"/>
              </a:rPr>
              <a:t>Raportet fillestare bankare të viktimave tregojnë se llogaria në të cilën viktimat kanë paguar para është në Republikën Çeke</a:t>
            </a:r>
          </a:p>
        </p:txBody>
      </p:sp>
      <p:sp>
        <p:nvSpPr>
          <p:cNvPr id="11" name="Rectangle 10">
            <a:extLst>
              <a:ext uri="{FF2B5EF4-FFF2-40B4-BE49-F238E27FC236}">
                <a16:creationId xmlns:a16="http://schemas.microsoft.com/office/drawing/2014/main" xmlns="" id="{0B60D565-6283-1748-95F5-67F9DB5E2D82}"/>
              </a:ext>
            </a:extLst>
          </p:cNvPr>
          <p:cNvSpPr/>
          <p:nvPr/>
        </p:nvSpPr>
        <p:spPr>
          <a:xfrm>
            <a:off x="4836069" y="987557"/>
            <a:ext cx="3941379" cy="4939814"/>
          </a:xfrm>
          <a:prstGeom prst="rect">
            <a:avLst/>
          </a:prstGeom>
        </p:spPr>
        <p:txBody>
          <a:bodyPr wrap="square">
            <a:spAutoFit/>
          </a:bodyPr>
          <a:lstStyle/>
          <a:p>
            <a:pPr marL="342900" indent="-342900" algn="just">
              <a:spcAft>
                <a:spcPts val="0"/>
              </a:spcAft>
              <a:buFont typeface="Arial" panose="020B0604020202020204" pitchFamily="34" charset="0"/>
              <a:buChar char="•"/>
            </a:pPr>
            <a:r>
              <a:rPr lang="sq-AL" sz="2100" dirty="0">
                <a:cs typeface="Arial" panose="020B0604020202020204" pitchFamily="34" charset="0"/>
              </a:rPr>
              <a:t>Kompania e ndërmjetësimit "</a:t>
            </a:r>
            <a:r>
              <a:rPr lang="sq-AL" sz="2100" dirty="0" err="1">
                <a:cs typeface="Arial" panose="020B0604020202020204" pitchFamily="34" charset="0"/>
              </a:rPr>
              <a:t>My</a:t>
            </a:r>
            <a:r>
              <a:rPr lang="sq-AL" sz="2100" dirty="0">
                <a:cs typeface="Arial" panose="020B0604020202020204" pitchFamily="34" charset="0"/>
              </a:rPr>
              <a:t> </a:t>
            </a:r>
            <a:r>
              <a:rPr lang="sq-AL" sz="2100" dirty="0" err="1">
                <a:cs typeface="Arial" panose="020B0604020202020204" pitchFamily="34" charset="0"/>
              </a:rPr>
              <a:t>Market</a:t>
            </a:r>
            <a:r>
              <a:rPr lang="sq-AL" sz="2100" dirty="0">
                <a:cs typeface="Arial" panose="020B0604020202020204" pitchFamily="34" charset="0"/>
              </a:rPr>
              <a:t>" nuk është e regjistruar në Gjermani ose në Republikën Çeke</a:t>
            </a:r>
          </a:p>
          <a:p>
            <a:pPr marL="342900" indent="-342900" algn="just">
              <a:spcAft>
                <a:spcPts val="0"/>
              </a:spcAft>
              <a:buFont typeface="Arial" panose="020B0604020202020204" pitchFamily="34" charset="0"/>
              <a:buChar char="•"/>
            </a:pPr>
            <a:r>
              <a:rPr lang="sq-AL" sz="2100" dirty="0">
                <a:cs typeface="Arial" panose="020B0604020202020204" pitchFamily="34" charset="0"/>
              </a:rPr>
              <a:t>Viktimat raportuan se ndërmjetësit përfaqësonin veten e tyre me emra dhe mbiemra gjermanë dhe se ata flisnin një gjermanishte të përsosur pa theks</a:t>
            </a:r>
          </a:p>
          <a:p>
            <a:pPr marL="342900" indent="-342900" algn="just">
              <a:spcAft>
                <a:spcPts val="0"/>
              </a:spcAft>
              <a:buFont typeface="Arial" panose="020B0604020202020204" pitchFamily="34" charset="0"/>
              <a:buChar char="•"/>
            </a:pPr>
            <a:r>
              <a:rPr lang="sq-AL" sz="2100" dirty="0">
                <a:cs typeface="Arial" panose="020B0604020202020204" pitchFamily="34" charset="0"/>
              </a:rPr>
              <a:t>Prokuroria fillon hetimin me kërkesa të Ndihmës Juridike të Ndërsjellë të menjëhershme dhe urgjente</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Tree>
    <p:extLst>
      <p:ext uri="{BB962C8B-B14F-4D97-AF65-F5344CB8AC3E}">
        <p14:creationId xmlns:p14="http://schemas.microsoft.com/office/powerpoint/2010/main" xmlns="" val="11985782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21544" y="948690"/>
            <a:ext cx="4572000" cy="5586145"/>
          </a:xfrm>
          <a:prstGeom prst="rect">
            <a:avLst/>
          </a:prstGeom>
        </p:spPr>
        <p:txBody>
          <a:bodyPr>
            <a:spAutoFit/>
          </a:bodyPr>
          <a:lstStyle/>
          <a:p>
            <a:pPr marL="342900" indent="-342900">
              <a:spcAft>
                <a:spcPts val="0"/>
              </a:spcAft>
              <a:buFont typeface="Wingdings" pitchFamily="2" charset="2"/>
              <a:buChar char="Ø"/>
            </a:pPr>
            <a:r>
              <a:rPr lang="sq-AL" sz="2100" b="1">
                <a:cs typeface="Arial" panose="020B0604020202020204" pitchFamily="34" charset="0"/>
              </a:rPr>
              <a:t>Pyetjet fillestare:</a:t>
            </a:r>
          </a:p>
          <a:p>
            <a:pPr marL="342900" indent="-342900">
              <a:spcAft>
                <a:spcPts val="0"/>
              </a:spcAft>
              <a:buFont typeface="Wingdings" pitchFamily="2" charset="2"/>
              <a:buChar char="Ø"/>
            </a:pPr>
            <a:endParaRPr lang="en-GB" sz="2100" dirty="0">
              <a:cs typeface="Arial" panose="020B0604020202020204" pitchFamily="34" charset="0"/>
            </a:endParaRPr>
          </a:p>
          <a:p>
            <a:pPr marL="342900" indent="-342900">
              <a:spcAft>
                <a:spcPts val="0"/>
              </a:spcAft>
              <a:buFont typeface="Arial" panose="020B0604020202020204" pitchFamily="34" charset="0"/>
              <a:buChar char="•"/>
            </a:pPr>
            <a:r>
              <a:rPr lang="sq-AL" sz="2100" i="1">
                <a:cs typeface="Arial" panose="020B0604020202020204" pitchFamily="34" charset="0"/>
              </a:rPr>
              <a:t>Cilat janë drejtimet kryesore të hetimit?</a:t>
            </a:r>
          </a:p>
          <a:p>
            <a:pPr marL="342900" indent="-342900">
              <a:spcAft>
                <a:spcPts val="0"/>
              </a:spcAft>
              <a:buFont typeface="Arial" panose="020B0604020202020204" pitchFamily="34" charset="0"/>
              <a:buChar char="•"/>
            </a:pPr>
            <a:r>
              <a:rPr lang="sq-AL" sz="2100" i="1">
                <a:cs typeface="Arial" panose="020B0604020202020204" pitchFamily="34" charset="0"/>
              </a:rPr>
              <a:t>Çfarë duhet të hetohet së pari?</a:t>
            </a:r>
          </a:p>
          <a:p>
            <a:pPr marL="342900" indent="-342900">
              <a:spcAft>
                <a:spcPts val="0"/>
              </a:spcAft>
              <a:buFont typeface="Arial" panose="020B0604020202020204" pitchFamily="34" charset="0"/>
              <a:buChar char="•"/>
            </a:pPr>
            <a:r>
              <a:rPr lang="sq-AL" sz="2100" i="1">
                <a:cs typeface="Arial" panose="020B0604020202020204" pitchFamily="34" charset="0"/>
              </a:rPr>
              <a:t>A ka ndonjë lloj urgjence të lidhur me ndonjë pjesë të hetimit?</a:t>
            </a:r>
          </a:p>
          <a:p>
            <a:pPr marL="342900" indent="-342900">
              <a:spcAft>
                <a:spcPts val="0"/>
              </a:spcAft>
              <a:buFont typeface="Arial" panose="020B0604020202020204" pitchFamily="34" charset="0"/>
              <a:buChar char="•"/>
            </a:pPr>
            <a:r>
              <a:rPr lang="sq-AL" sz="2100" i="1">
                <a:cs typeface="Arial" panose="020B0604020202020204" pitchFamily="34" charset="0"/>
              </a:rPr>
              <a:t>Çfarë lloj kërkesash do të dërgojë Prokurori / Gjyqtari Hetues?</a:t>
            </a:r>
          </a:p>
          <a:p>
            <a:pPr marL="342900" indent="-342900">
              <a:spcAft>
                <a:spcPts val="0"/>
              </a:spcAft>
              <a:buFont typeface="Arial" panose="020B0604020202020204" pitchFamily="34" charset="0"/>
              <a:buChar char="•"/>
            </a:pPr>
            <a:r>
              <a:rPr lang="sq-AL" sz="2100" i="1">
                <a:cs typeface="Arial" panose="020B0604020202020204" pitchFamily="34" charset="0"/>
              </a:rPr>
              <a:t>Kujt do t’i dërgohen kërkesat?</a:t>
            </a:r>
          </a:p>
          <a:p>
            <a:pPr marL="342900" indent="-342900">
              <a:spcAft>
                <a:spcPts val="0"/>
              </a:spcAft>
              <a:buFont typeface="Arial" panose="020B0604020202020204" pitchFamily="34" charset="0"/>
              <a:buChar char="•"/>
            </a:pPr>
            <a:r>
              <a:rPr lang="sq-AL" sz="2100" i="1">
                <a:cs typeface="Arial" panose="020B0604020202020204" pitchFamily="34" charset="0"/>
              </a:rPr>
              <a:t>Cilat fakte do të kërkohen?</a:t>
            </a:r>
          </a:p>
          <a:p>
            <a:pPr marL="342900" indent="-342900">
              <a:spcAft>
                <a:spcPts val="0"/>
              </a:spcAft>
              <a:buFont typeface="Arial" panose="020B0604020202020204" pitchFamily="34" charset="0"/>
              <a:buChar char="•"/>
            </a:pPr>
            <a:r>
              <a:rPr lang="sq-AL" sz="2100" i="1">
                <a:cs typeface="Arial" panose="020B0604020202020204" pitchFamily="34" charset="0"/>
              </a:rPr>
              <a:t>Çfarë provash do të kërkohen?</a:t>
            </a:r>
          </a:p>
          <a:p>
            <a:pPr marL="342900" indent="-342900">
              <a:spcAft>
                <a:spcPts val="0"/>
              </a:spcAft>
              <a:buFont typeface="Arial" panose="020B0604020202020204" pitchFamily="34" charset="0"/>
              <a:buChar char="•"/>
            </a:pPr>
            <a:r>
              <a:rPr lang="sq-AL" sz="2100" i="1">
                <a:cs typeface="Arial" panose="020B0604020202020204" pitchFamily="34" charset="0"/>
              </a:rPr>
              <a:t>A ka nevojë për ndonjë veprim të veçantë hetimor?</a:t>
            </a:r>
          </a:p>
        </p:txBody>
      </p:sp>
      <p:sp>
        <p:nvSpPr>
          <p:cNvPr id="11" name="Rectangle 10">
            <a:extLst>
              <a:ext uri="{FF2B5EF4-FFF2-40B4-BE49-F238E27FC236}">
                <a16:creationId xmlns:a16="http://schemas.microsoft.com/office/drawing/2014/main" xmlns="" id="{0B60D565-6283-1748-95F5-67F9DB5E2D82}"/>
              </a:ext>
            </a:extLst>
          </p:cNvPr>
          <p:cNvSpPr/>
          <p:nvPr/>
        </p:nvSpPr>
        <p:spPr>
          <a:xfrm>
            <a:off x="4572000" y="1604204"/>
            <a:ext cx="4572000" cy="4939814"/>
          </a:xfrm>
          <a:prstGeom prst="rect">
            <a:avLst/>
          </a:prstGeom>
        </p:spPr>
        <p:txBody>
          <a:bodyPr>
            <a:spAutoFit/>
          </a:bodyPr>
          <a:lstStyle/>
          <a:p>
            <a:pPr marL="342900" indent="-342900">
              <a:spcAft>
                <a:spcPts val="0"/>
              </a:spcAft>
              <a:buFont typeface="Arial" panose="020B0604020202020204" pitchFamily="34" charset="0"/>
              <a:buChar char="•"/>
            </a:pPr>
            <a:r>
              <a:rPr lang="sq-AL" sz="2100" i="1">
                <a:cs typeface="Arial" panose="020B0604020202020204" pitchFamily="34" charset="0"/>
              </a:rPr>
              <a:t>Cilat veprime do të kërkohen nga AZL / Prokuroria / Gjyqtari Hetues i huaj?</a:t>
            </a:r>
          </a:p>
          <a:p>
            <a:pPr marL="342900" indent="-342900">
              <a:spcAft>
                <a:spcPts val="0"/>
              </a:spcAft>
              <a:buFont typeface="Arial" panose="020B0604020202020204" pitchFamily="34" charset="0"/>
              <a:buChar char="•"/>
            </a:pPr>
            <a:r>
              <a:rPr lang="sq-AL" sz="2100" i="1">
                <a:cs typeface="Arial" panose="020B0604020202020204" pitchFamily="34" charset="0"/>
              </a:rPr>
              <a:t>Si do të përcaktojë prokurori / gjyqtari hetues kujt, si dhe çfarë duhet dërguar?</a:t>
            </a:r>
          </a:p>
          <a:p>
            <a:pPr marL="342900" indent="-342900">
              <a:spcAft>
                <a:spcPts val="0"/>
              </a:spcAft>
              <a:buFont typeface="Arial" panose="020B0604020202020204" pitchFamily="34" charset="0"/>
              <a:buChar char="•"/>
            </a:pPr>
            <a:r>
              <a:rPr lang="sq-AL" sz="2100" i="1">
                <a:cs typeface="Arial" panose="020B0604020202020204" pitchFamily="34" charset="0"/>
              </a:rPr>
              <a:t>A ka baza për fillimin e hetimit financiar?</a:t>
            </a:r>
          </a:p>
          <a:p>
            <a:pPr marL="342900" indent="-342900">
              <a:spcAft>
                <a:spcPts val="0"/>
              </a:spcAft>
              <a:buFont typeface="Arial" panose="020B0604020202020204" pitchFamily="34" charset="0"/>
              <a:buChar char="•"/>
            </a:pPr>
            <a:r>
              <a:rPr lang="sq-AL" sz="2100" i="1">
                <a:cs typeface="Arial" panose="020B0604020202020204" pitchFamily="34" charset="0"/>
              </a:rPr>
              <a:t>Cilat janë hapat dhe / ose masat / veprimet e tjera që duhet të ndërmerren?</a:t>
            </a:r>
          </a:p>
          <a:p>
            <a:pPr marL="342900" indent="-342900">
              <a:spcAft>
                <a:spcPts val="0"/>
              </a:spcAft>
              <a:buFont typeface="Arial" panose="020B0604020202020204" pitchFamily="34" charset="0"/>
              <a:buChar char="•"/>
            </a:pPr>
            <a:r>
              <a:rPr lang="sq-AL" sz="2100" i="1">
                <a:cs typeface="Arial" panose="020B0604020202020204" pitchFamily="34" charset="0"/>
              </a:rPr>
              <a:t>A ka diçka tjetër që do të bënit në vendin tuaj?</a:t>
            </a:r>
          </a:p>
        </p:txBody>
      </p:sp>
    </p:spTree>
    <p:extLst>
      <p:ext uri="{BB962C8B-B14F-4D97-AF65-F5344CB8AC3E}">
        <p14:creationId xmlns:p14="http://schemas.microsoft.com/office/powerpoint/2010/main" xmlns="" val="9251165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ea typeface="ＭＳ Ｐゴシック" charset="0"/>
                <a:cs typeface="ＭＳ Ｐゴシック" charset="0"/>
              </a:rPr>
              <a:t>Rast studimor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32534839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B0D9B726-2DA9-204B-BF3E-36B6AB6770F1}"/>
              </a:ext>
            </a:extLst>
          </p:cNvPr>
          <p:cNvSpPr/>
          <p:nvPr/>
        </p:nvSpPr>
        <p:spPr>
          <a:xfrm>
            <a:off x="88522" y="1129045"/>
            <a:ext cx="4826378" cy="5509200"/>
          </a:xfrm>
          <a:prstGeom prst="rect">
            <a:avLst/>
          </a:prstGeom>
        </p:spPr>
        <p:txBody>
          <a:bodyPr wrap="square">
            <a:spAutoFit/>
          </a:bodyPr>
          <a:lstStyle/>
          <a:p>
            <a:pPr marL="342900" lvl="2" indent="-342900">
              <a:buFont typeface="Wingdings" pitchFamily="2" charset="2"/>
              <a:buChar char="ü"/>
            </a:pPr>
            <a:r>
              <a:rPr lang="sq-AL" sz="2200" i="1" dirty="0"/>
              <a:t>rifreskimi dhe zgjerimi i njohurive në lidhje me llojet e provave elektronike tipike për kërkesat dhe shkëmbimin e Ndihmës Juridike të Ndërsjellë</a:t>
            </a:r>
          </a:p>
          <a:p>
            <a:pPr marL="342900" lvl="2" indent="-342900">
              <a:buFont typeface="Wingdings" pitchFamily="2" charset="2"/>
              <a:buChar char="ü"/>
            </a:pPr>
            <a:r>
              <a:rPr lang="sq-AL" sz="2200" i="1" dirty="0"/>
              <a:t>zgjerimi i njohurive në lidhje me llojet e autoriteteve kompetente për të marrë pjesë në Ndihmën Juridike të Ndërsjellë</a:t>
            </a:r>
          </a:p>
          <a:p>
            <a:pPr marL="342900" lvl="2" indent="-342900">
              <a:buFont typeface="Wingdings" pitchFamily="2" charset="2"/>
              <a:buChar char="ü"/>
            </a:pPr>
            <a:r>
              <a:rPr lang="sq-AL" sz="2200" i="1" dirty="0"/>
              <a:t>të kuptuarit e ndryshimit ndërmjet Autoritetit Qendror të NJN-së dhe Autoritetit Ekzekutues dhe sistemeve hibride</a:t>
            </a:r>
          </a:p>
          <a:p>
            <a:pPr marL="342900" lvl="2" indent="-342900">
              <a:buFont typeface="Wingdings" pitchFamily="2" charset="2"/>
              <a:buChar char="ü"/>
            </a:pPr>
            <a:r>
              <a:rPr lang="sq-AL" sz="2200" i="1" dirty="0"/>
              <a:t>të kuptuarit se cilat janë kompetencat procedurale të NJN-së për autoritete të ndryshme </a:t>
            </a:r>
          </a:p>
        </p:txBody>
      </p:sp>
      <p:sp>
        <p:nvSpPr>
          <p:cNvPr id="8" name="Rectangle 7">
            <a:extLst>
              <a:ext uri="{FF2B5EF4-FFF2-40B4-BE49-F238E27FC236}">
                <a16:creationId xmlns:a16="http://schemas.microsoft.com/office/drawing/2014/main" xmlns="" id="{318C602D-ED60-F847-ABCD-A03310105151}"/>
              </a:ext>
            </a:extLst>
          </p:cNvPr>
          <p:cNvSpPr/>
          <p:nvPr/>
        </p:nvSpPr>
        <p:spPr>
          <a:xfrm>
            <a:off x="4732127" y="1163467"/>
            <a:ext cx="4572000" cy="5170646"/>
          </a:xfrm>
          <a:prstGeom prst="rect">
            <a:avLst/>
          </a:prstGeom>
        </p:spPr>
        <p:txBody>
          <a:bodyPr>
            <a:spAutoFit/>
          </a:bodyPr>
          <a:lstStyle/>
          <a:p>
            <a:pPr marL="342900" lvl="2" indent="-342900">
              <a:buFont typeface="Wingdings" pitchFamily="2" charset="2"/>
              <a:buChar char="ü"/>
            </a:pPr>
            <a:r>
              <a:rPr lang="sq-AL" sz="2200" i="1" dirty="0"/>
              <a:t>të mësuarit në lidhje me hapat e mundshëm dhe ndryshimet e hapave të ndërmarra gjatë procedimit të NJN-së nga autoritete të ndryshme kompetente</a:t>
            </a:r>
          </a:p>
          <a:p>
            <a:pPr marL="342900" lvl="2" indent="-342900">
              <a:buFont typeface="Wingdings" pitchFamily="2" charset="2"/>
              <a:buChar char="ü"/>
            </a:pPr>
            <a:r>
              <a:rPr lang="sq-AL" sz="2200" i="1" dirty="0"/>
              <a:t>marrja pjesë në mënyrë aktive në analizën e studimit të rastit duke aplikuar njohuri dhe aftësi të fituara më parë</a:t>
            </a:r>
          </a:p>
          <a:p>
            <a:pPr marL="342900" lvl="2" indent="-342900">
              <a:buFont typeface="Wingdings" pitchFamily="2" charset="2"/>
              <a:buChar char="ü"/>
            </a:pPr>
            <a:r>
              <a:rPr lang="sq-AL" sz="2200" i="1" dirty="0"/>
              <a:t>përmirësimi i njohurive të përgjithshme të Ndihmës Juridike të Ndërsjellë në lidhje me procedurat e marrjes së provave elektronike</a:t>
            </a:r>
          </a:p>
          <a:p>
            <a:pPr marL="342900" lvl="2" indent="-342900">
              <a:buFont typeface="Wingdings" pitchFamily="2" charset="2"/>
              <a:buChar char="ü"/>
            </a:pPr>
            <a:endParaRPr lang="en-GB" sz="2200" dirty="0"/>
          </a:p>
        </p:txBody>
      </p:sp>
    </p:spTree>
    <p:extLst>
      <p:ext uri="{BB962C8B-B14F-4D97-AF65-F5344CB8AC3E}">
        <p14:creationId xmlns:p14="http://schemas.microsoft.com/office/powerpoint/2010/main" xmlns="" val="121375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800" b="1" dirty="0">
                <a:solidFill>
                  <a:schemeClr val="bg1"/>
                </a:solidFill>
              </a:rPr>
              <a:t>Zbatimi i marrjes së provave elektronike përmes mekanizmave të bashkëpunimit ndërkombëtar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999871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94204"/>
            <a:ext cx="4841486" cy="5863144"/>
          </a:xfrm>
          <a:prstGeom prst="rect">
            <a:avLst/>
          </a:prstGeom>
        </p:spPr>
        <p:txBody>
          <a:bodyPr wrap="square">
            <a:spAutoFit/>
          </a:bodyPr>
          <a:lstStyle/>
          <a:p>
            <a:pPr marL="342900" indent="-342900">
              <a:spcAft>
                <a:spcPts val="0"/>
              </a:spcAft>
              <a:buFont typeface="Wingdings" pitchFamily="2" charset="2"/>
              <a:buChar char="Ø"/>
            </a:pPr>
            <a:r>
              <a:rPr lang="sq-AL" sz="2200" b="1" dirty="0">
                <a:cs typeface="Arial" panose="020B0604020202020204" pitchFamily="34" charset="0"/>
              </a:rPr>
              <a:t>Çfarë janë të dhënat kompjuterike</a:t>
            </a:r>
            <a:r>
              <a:rPr lang="sq-AL" sz="2200" dirty="0">
                <a:cs typeface="Arial" panose="020B0604020202020204" pitchFamily="34" charset="0"/>
              </a:rPr>
              <a:t>:</a:t>
            </a:r>
          </a:p>
          <a:p>
            <a:pPr marL="342900" indent="-342900" algn="just">
              <a:spcAft>
                <a:spcPts val="0"/>
              </a:spcAft>
              <a:buFont typeface="Arial" panose="020B0604020202020204" pitchFamily="34" charset="0"/>
              <a:buChar char="•"/>
            </a:pPr>
            <a:r>
              <a:rPr lang="sq-AL" sz="2200" i="1" dirty="0">
                <a:cs typeface="Arial" panose="020B0604020202020204" pitchFamily="34" charset="0"/>
              </a:rPr>
              <a:t>Çdo paraqitje e fakteve, informacionit ose koncepteve në një formë të përshtatshme për përpunim në një sistem kompjuterik</a:t>
            </a:r>
          </a:p>
          <a:p>
            <a:pPr marL="342900" indent="-342900">
              <a:spcAft>
                <a:spcPts val="0"/>
              </a:spcAft>
              <a:buFont typeface="Wingdings" pitchFamily="2" charset="2"/>
              <a:buChar char="Ø"/>
            </a:pPr>
            <a:endParaRPr lang="en-US" sz="1200" dirty="0">
              <a:cs typeface="Arial" panose="020B0604020202020204" pitchFamily="34" charset="0"/>
            </a:endParaRPr>
          </a:p>
          <a:p>
            <a:pPr marL="342900" indent="-342900">
              <a:spcAft>
                <a:spcPts val="0"/>
              </a:spcAft>
              <a:buFont typeface="Wingdings" pitchFamily="2" charset="2"/>
              <a:buChar char="Ø"/>
            </a:pPr>
            <a:r>
              <a:rPr lang="sq-AL" sz="2200" b="1" dirty="0">
                <a:cs typeface="Arial" panose="020B0604020202020204" pitchFamily="34" charset="0"/>
              </a:rPr>
              <a:t>Lloj “klasik” i të dhënave kompjuterike</a:t>
            </a:r>
            <a:r>
              <a:rPr lang="sq-AL" sz="2200" dirty="0">
                <a:cs typeface="Arial" panose="020B0604020202020204" pitchFamily="34" charset="0"/>
              </a:rPr>
              <a:t>:</a:t>
            </a:r>
          </a:p>
          <a:p>
            <a:pPr marL="342900" indent="-342900">
              <a:spcAft>
                <a:spcPts val="0"/>
              </a:spcAft>
              <a:buFont typeface="Wingdings" pitchFamily="2" charset="2"/>
              <a:buChar char="Ø"/>
            </a:pPr>
            <a:endParaRPr lang="en-US" sz="1200" dirty="0">
              <a:cs typeface="Arial" panose="020B0604020202020204" pitchFamily="34" charset="0"/>
            </a:endParaRPr>
          </a:p>
          <a:p>
            <a:pPr marL="342900" indent="-342900">
              <a:spcAft>
                <a:spcPts val="0"/>
              </a:spcAft>
              <a:buFont typeface="Arial" panose="020B0604020202020204" pitchFamily="34" charset="0"/>
              <a:buChar char="•"/>
            </a:pPr>
            <a:r>
              <a:rPr lang="sq-AL" sz="2200" i="1" dirty="0">
                <a:cs typeface="Arial" panose="020B0604020202020204" pitchFamily="34" charset="0"/>
              </a:rPr>
              <a:t>Të dhëna të përmbajtjes</a:t>
            </a:r>
          </a:p>
          <a:p>
            <a:pPr marL="342900" indent="-342900">
              <a:spcAft>
                <a:spcPts val="0"/>
              </a:spcAft>
              <a:buFont typeface="Arial" panose="020B0604020202020204" pitchFamily="34" charset="0"/>
              <a:buChar char="•"/>
            </a:pPr>
            <a:r>
              <a:rPr lang="sq-AL" sz="2200" i="1" dirty="0">
                <a:cs typeface="Arial" panose="020B0604020202020204" pitchFamily="34" charset="0"/>
              </a:rPr>
              <a:t>Të dhënat e trafikut</a:t>
            </a:r>
          </a:p>
          <a:p>
            <a:pPr marL="342900" indent="-342900">
              <a:spcAft>
                <a:spcPts val="0"/>
              </a:spcAft>
              <a:buFont typeface="Arial" panose="020B0604020202020204" pitchFamily="34" charset="0"/>
              <a:buChar char="•"/>
            </a:pPr>
            <a:r>
              <a:rPr lang="sq-AL" sz="2200" i="1" dirty="0">
                <a:cs typeface="Arial" panose="020B0604020202020204" pitchFamily="34" charset="0"/>
              </a:rPr>
              <a:t>Të dhëna për </a:t>
            </a:r>
            <a:r>
              <a:rPr lang="sq-AL" sz="2200" i="1" dirty="0" err="1">
                <a:cs typeface="Arial" panose="020B0604020202020204" pitchFamily="34" charset="0"/>
              </a:rPr>
              <a:t>abonuesin</a:t>
            </a:r>
            <a:endParaRPr lang="sq-AL" sz="2200" i="1" dirty="0">
              <a:cs typeface="Arial" panose="020B0604020202020204" pitchFamily="34" charset="0"/>
            </a:endParaRPr>
          </a:p>
          <a:p>
            <a:pPr marL="342900" indent="-342900">
              <a:spcAft>
                <a:spcPts val="0"/>
              </a:spcAft>
              <a:buFont typeface="Arial" panose="020B0604020202020204" pitchFamily="34" charset="0"/>
              <a:buChar char="•"/>
            </a:pPr>
            <a:endParaRPr lang="en-US" sz="1100" i="1" dirty="0">
              <a:cs typeface="Arial" panose="020B0604020202020204" pitchFamily="34" charset="0"/>
            </a:endParaRPr>
          </a:p>
          <a:p>
            <a:pPr marL="342900" indent="-342900">
              <a:spcAft>
                <a:spcPts val="0"/>
              </a:spcAft>
              <a:buFont typeface="Arial" panose="020B0604020202020204" pitchFamily="34" charset="0"/>
              <a:buChar char="•"/>
            </a:pPr>
            <a:r>
              <a:rPr lang="sq-AL" sz="2200" b="1" dirty="0">
                <a:cs typeface="Arial" panose="020B0604020202020204" pitchFamily="34" charset="0"/>
              </a:rPr>
              <a:t>Variacionet e reja (jo formale)</a:t>
            </a:r>
          </a:p>
          <a:p>
            <a:pPr marL="342900" indent="-342900">
              <a:spcAft>
                <a:spcPts val="0"/>
              </a:spcAft>
              <a:buFont typeface="Arial" panose="020B0604020202020204" pitchFamily="34" charset="0"/>
              <a:buChar char="•"/>
            </a:pPr>
            <a:r>
              <a:rPr lang="sq-AL" sz="2200" i="1" dirty="0">
                <a:cs typeface="Arial" panose="020B0604020202020204" pitchFamily="34" charset="0"/>
              </a:rPr>
              <a:t>Meta data</a:t>
            </a:r>
          </a:p>
          <a:p>
            <a:pPr marL="342900" indent="-342900">
              <a:spcAft>
                <a:spcPts val="0"/>
              </a:spcAft>
              <a:buFont typeface="Arial" panose="020B0604020202020204" pitchFamily="34" charset="0"/>
              <a:buChar char="•"/>
            </a:pPr>
            <a:r>
              <a:rPr lang="sq-AL" sz="2200" i="1" dirty="0" err="1">
                <a:cs typeface="Arial" panose="020B0604020202020204" pitchFamily="34" charset="0"/>
              </a:rPr>
              <a:t>Cloud</a:t>
            </a:r>
            <a:r>
              <a:rPr lang="sq-AL" sz="2200" i="1" dirty="0">
                <a:cs typeface="Arial" panose="020B0604020202020204" pitchFamily="34" charset="0"/>
              </a:rPr>
              <a:t> data</a:t>
            </a:r>
          </a:p>
        </p:txBody>
      </p:sp>
      <p:sp>
        <p:nvSpPr>
          <p:cNvPr id="6" name="Rectangle 5">
            <a:extLst>
              <a:ext uri="{FF2B5EF4-FFF2-40B4-BE49-F238E27FC236}">
                <a16:creationId xmlns:a16="http://schemas.microsoft.com/office/drawing/2014/main" xmlns="" id="{2AE8474D-B9FC-6748-820C-EB7B2D808B30}"/>
              </a:ext>
            </a:extLst>
          </p:cNvPr>
          <p:cNvSpPr/>
          <p:nvPr/>
        </p:nvSpPr>
        <p:spPr>
          <a:xfrm>
            <a:off x="4660522" y="1115068"/>
            <a:ext cx="4572000" cy="1107996"/>
          </a:xfrm>
          <a:prstGeom prst="rect">
            <a:avLst/>
          </a:prstGeom>
        </p:spPr>
        <p:txBody>
          <a:bodyPr>
            <a:spAutoFit/>
          </a:bodyPr>
          <a:lstStyle/>
          <a:p>
            <a:pPr marL="285750" indent="-285750">
              <a:spcAft>
                <a:spcPts val="0"/>
              </a:spcAft>
              <a:buFont typeface="Arial" panose="020B0604020202020204" pitchFamily="34" charset="0"/>
              <a:buChar char="•"/>
            </a:pPr>
            <a:r>
              <a:rPr lang="sq-AL" sz="2200" b="1" dirty="0">
                <a:cs typeface="Arial" panose="020B0604020202020204" pitchFamily="34" charset="0"/>
              </a:rPr>
              <a:t>Veprime dhe/ose prova të tjera në lidhje me kryerjen e krimit </a:t>
            </a:r>
            <a:r>
              <a:rPr lang="sq-AL" sz="2200" b="1" dirty="0" err="1">
                <a:cs typeface="Arial" panose="020B0604020202020204" pitchFamily="34" charset="0"/>
              </a:rPr>
              <a:t>kibernetik</a:t>
            </a:r>
            <a:r>
              <a:rPr lang="sq-AL" sz="2200" b="1" dirty="0">
                <a:cs typeface="Arial" panose="020B0604020202020204" pitchFamily="34" charset="0"/>
              </a:rPr>
              <a:t>?</a:t>
            </a:r>
          </a:p>
        </p:txBody>
      </p:sp>
      <p:pic>
        <p:nvPicPr>
          <p:cNvPr id="9" name="Picture 2" descr="What is Data: Types of Data and How To Analyze Data">
            <a:hlinkClick r:id="rId4"/>
            <a:extLst>
              <a:ext uri="{FF2B5EF4-FFF2-40B4-BE49-F238E27FC236}">
                <a16:creationId xmlns:a16="http://schemas.microsoft.com/office/drawing/2014/main" xmlns="" id="{1A0C7CEA-7226-43DF-A072-B67C94019C2A}"/>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4930008" y="3294480"/>
            <a:ext cx="3882788" cy="218730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43868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1" y="1039323"/>
            <a:ext cx="4731465" cy="5601533"/>
          </a:xfrm>
          <a:prstGeom prst="rect">
            <a:avLst/>
          </a:prstGeom>
        </p:spPr>
        <p:txBody>
          <a:bodyPr wrap="square">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Provat elektronike </a:t>
            </a:r>
            <a:r>
              <a:rPr lang="sq-AL" sz="2200" b="1" dirty="0">
                <a:ea typeface="Verdana" panose="020B0604030504040204" pitchFamily="34" charset="0"/>
                <a:cs typeface="Arial" panose="020B0604020202020204" pitchFamily="34" charset="0"/>
              </a:rPr>
              <a:t>me djalë tjera</a:t>
            </a:r>
            <a:r>
              <a:rPr lang="sq-AL" sz="2200" dirty="0">
                <a:ea typeface="Verdana" panose="020B0604030504040204" pitchFamily="34" charset="0"/>
                <a:cs typeface="Arial" panose="020B0604020202020204" pitchFamily="34" charset="0"/>
              </a:rPr>
              <a:t>:</a:t>
            </a:r>
          </a:p>
          <a:p>
            <a:pPr marL="342900" indent="-342900">
              <a:spcAft>
                <a:spcPts val="0"/>
              </a:spcAft>
              <a:buFont typeface="Arial" panose="020B0604020202020204" pitchFamily="34" charset="0"/>
              <a:buChar char="•"/>
            </a:pPr>
            <a:endParaRPr lang="en-GB" sz="1200" b="1"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sq-AL" sz="2200" b="1" dirty="0">
                <a:ea typeface="Verdana" panose="020B0604030504040204" pitchFamily="34" charset="0"/>
                <a:cs typeface="Arial" panose="020B0604020202020204" pitchFamily="34" charset="0"/>
              </a:rPr>
              <a:t>Të dhëna për </a:t>
            </a:r>
            <a:r>
              <a:rPr lang="sq-AL" sz="2200" b="1" dirty="0" err="1">
                <a:ea typeface="Verdana" panose="020B0604030504040204" pitchFamily="34" charset="0"/>
                <a:cs typeface="Arial" panose="020B0604020202020204" pitchFamily="34" charset="0"/>
              </a:rPr>
              <a:t>abonuesin</a:t>
            </a:r>
            <a:r>
              <a:rPr lang="sq-AL" sz="2200" b="1" dirty="0">
                <a:ea typeface="Verdana" panose="020B0604030504040204" pitchFamily="34" charset="0"/>
                <a:cs typeface="Arial" panose="020B0604020202020204" pitchFamily="34" charset="0"/>
              </a:rPr>
              <a:t> </a:t>
            </a:r>
            <a:r>
              <a:rPr lang="sq-AL" sz="2200" dirty="0">
                <a:ea typeface="Verdana" panose="020B0604030504040204" pitchFamily="34" charset="0"/>
                <a:cs typeface="Arial" panose="020B0604020202020204" pitchFamily="34" charset="0"/>
              </a:rPr>
              <a:t>– të dhëna në lidhje me personin që zotëron llogarinë e përdorur</a:t>
            </a:r>
          </a:p>
          <a:p>
            <a:pPr marL="342900" indent="-342900">
              <a:spcAft>
                <a:spcPts val="0"/>
              </a:spcAft>
              <a:buFont typeface="Arial" panose="020B0604020202020204" pitchFamily="34" charset="0"/>
              <a:buChar char="•"/>
            </a:pPr>
            <a:r>
              <a:rPr lang="sq-AL" sz="2200" b="1" dirty="0">
                <a:ea typeface="Verdana" panose="020B0604030504040204" pitchFamily="34" charset="0"/>
                <a:cs typeface="Arial" panose="020B0604020202020204" pitchFamily="34" charset="0"/>
              </a:rPr>
              <a:t>Të dhënat e trafikut </a:t>
            </a:r>
            <a:r>
              <a:rPr lang="sq-AL" sz="2200" dirty="0">
                <a:ea typeface="Verdana" panose="020B0604030504040204" pitchFamily="34" charset="0"/>
                <a:cs typeface="Arial" panose="020B0604020202020204" pitchFamily="34" charset="0"/>
              </a:rPr>
              <a:t>- hollësitë &amp; rruga e udhëtimit)</a:t>
            </a:r>
          </a:p>
          <a:p>
            <a:pPr marL="342900" indent="-342900">
              <a:spcAft>
                <a:spcPts val="0"/>
              </a:spcAft>
              <a:buFont typeface="Arial" panose="020B0604020202020204" pitchFamily="34" charset="0"/>
              <a:buChar char="•"/>
            </a:pPr>
            <a:r>
              <a:rPr lang="sq-AL" sz="2200" b="1" dirty="0">
                <a:ea typeface="Verdana" panose="020B0604030504040204" pitchFamily="34" charset="0"/>
                <a:cs typeface="Arial" panose="020B0604020202020204" pitchFamily="34" charset="0"/>
              </a:rPr>
              <a:t>Të dhënat e përmbajtjes </a:t>
            </a:r>
            <a:r>
              <a:rPr lang="sq-AL" sz="2200" dirty="0">
                <a:ea typeface="Verdana" panose="020B0604030504040204" pitchFamily="34" charset="0"/>
                <a:cs typeface="Arial" panose="020B0604020202020204" pitchFamily="34" charset="0"/>
              </a:rPr>
              <a:t>- çfarë ka brenda zarfit</a:t>
            </a:r>
          </a:p>
          <a:p>
            <a:pPr>
              <a:spcAft>
                <a:spcPts val="0"/>
              </a:spcAft>
            </a:pPr>
            <a:endParaRPr lang="en-GB" sz="1200" dirty="0">
              <a:ea typeface="Verdana" panose="020B0604030504040204" pitchFamily="34" charset="0"/>
              <a:cs typeface="Arial" panose="020B0604020202020204" pitchFamily="34" charset="0"/>
            </a:endParaRPr>
          </a:p>
          <a:p>
            <a:pPr marL="342900" indent="-342900">
              <a:spcAft>
                <a:spcPts val="0"/>
              </a:spcAft>
              <a:buFont typeface="Arial" panose="020B0604020202020204" pitchFamily="34" charset="0"/>
              <a:buChar char="•"/>
            </a:pPr>
            <a:r>
              <a:rPr lang="sq-AL" sz="2200" b="1" dirty="0">
                <a:ea typeface="Verdana" panose="020B0604030504040204" pitchFamily="34" charset="0"/>
                <a:cs typeface="Arial" panose="020B0604020202020204" pitchFamily="34" charset="0"/>
              </a:rPr>
              <a:t>Meta Data </a:t>
            </a:r>
            <a:r>
              <a:rPr lang="sq-AL" sz="2200" dirty="0">
                <a:ea typeface="Verdana" panose="020B0604030504040204" pitchFamily="34" charset="0"/>
                <a:cs typeface="Arial" panose="020B0604020202020204" pitchFamily="34" charset="0"/>
              </a:rPr>
              <a:t>- të dhëna në lidhje me të dhënat ose shkrimet në zarf</a:t>
            </a:r>
          </a:p>
          <a:p>
            <a:pPr marL="342900" indent="-342900">
              <a:spcAft>
                <a:spcPts val="0"/>
              </a:spcAft>
              <a:buFont typeface="Arial" panose="020B0604020202020204" pitchFamily="34" charset="0"/>
              <a:buChar char="•"/>
            </a:pPr>
            <a:r>
              <a:rPr lang="sq-AL" sz="2200" b="1" dirty="0" err="1">
                <a:ea typeface="Verdana" panose="020B0604030504040204" pitchFamily="34" charset="0"/>
                <a:cs typeface="Arial" panose="020B0604020202020204" pitchFamily="34" charset="0"/>
              </a:rPr>
              <a:t>Cloud</a:t>
            </a:r>
            <a:r>
              <a:rPr lang="sq-AL" sz="2200" b="1" dirty="0">
                <a:ea typeface="Verdana" panose="020B0604030504040204" pitchFamily="34" charset="0"/>
                <a:cs typeface="Arial" panose="020B0604020202020204" pitchFamily="34" charset="0"/>
              </a:rPr>
              <a:t> Data </a:t>
            </a:r>
            <a:r>
              <a:rPr lang="sq-AL" sz="2200" dirty="0">
                <a:ea typeface="Verdana" panose="020B0604030504040204" pitchFamily="34" charset="0"/>
                <a:cs typeface="Arial" panose="020B0604020202020204" pitchFamily="34" charset="0"/>
              </a:rPr>
              <a:t>– të dhënat e përmbajtjes të ndara në pjesë dhe të ruajtura në shumë vende</a:t>
            </a:r>
          </a:p>
        </p:txBody>
      </p:sp>
      <p:pic>
        <p:nvPicPr>
          <p:cNvPr id="5" name="Picture 4">
            <a:extLst>
              <a:ext uri="{FF2B5EF4-FFF2-40B4-BE49-F238E27FC236}">
                <a16:creationId xmlns:a16="http://schemas.microsoft.com/office/drawing/2014/main" xmlns="" id="{6A30170E-DD36-446A-A272-3C99F1AA7EC0}"/>
              </a:ext>
            </a:extLst>
          </p:cNvPr>
          <p:cNvPicPr>
            <a:picLocks noChangeAspect="1"/>
          </p:cNvPicPr>
          <p:nvPr/>
        </p:nvPicPr>
        <p:blipFill>
          <a:blip r:embed="rId4"/>
          <a:stretch>
            <a:fillRect/>
          </a:stretch>
        </p:blipFill>
        <p:spPr>
          <a:xfrm>
            <a:off x="4819987" y="2618422"/>
            <a:ext cx="4077436" cy="2205826"/>
          </a:xfrm>
          <a:prstGeom prst="rect">
            <a:avLst/>
          </a:prstGeom>
        </p:spPr>
      </p:pic>
    </p:spTree>
    <p:extLst>
      <p:ext uri="{BB962C8B-B14F-4D97-AF65-F5344CB8AC3E}">
        <p14:creationId xmlns:p14="http://schemas.microsoft.com/office/powerpoint/2010/main" xmlns="" val="707157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4572000" y="1120348"/>
            <a:ext cx="4572000" cy="5324535"/>
          </a:xfrm>
          <a:prstGeom prst="rect">
            <a:avLst/>
          </a:prstGeom>
        </p:spPr>
        <p:txBody>
          <a:bodyPr>
            <a:spAutoFit/>
          </a:bodyPr>
          <a:lstStyle/>
          <a:p>
            <a:pPr marL="342900" indent="-342900">
              <a:buFont typeface="Arial" panose="020B0604020202020204" pitchFamily="34" charset="0"/>
              <a:buChar char="•"/>
            </a:pPr>
            <a:r>
              <a:rPr lang="sq-AL" sz="2100" b="1" dirty="0">
                <a:ea typeface="Times New Roman" panose="02020603050405020304" pitchFamily="18" charset="0"/>
                <a:cs typeface="Arial" panose="020B0604020202020204" pitchFamily="34" charset="0"/>
              </a:rPr>
              <a:t>të dhëna për përmbajtjen</a:t>
            </a:r>
            <a:r>
              <a:rPr lang="sq-AL" sz="2100" i="1" dirty="0">
                <a:ea typeface="Times New Roman" panose="02020603050405020304" pitchFamily="18" charset="0"/>
                <a:cs typeface="Arial" panose="020B0604020202020204" pitchFamily="34" charset="0"/>
              </a:rPr>
              <a:t> - janë të dhëna që tregojnë përmbajtjen e një komunikimi ose përmbajtje të jashtëligjshme të bashkangjitur në një komunikim</a:t>
            </a:r>
          </a:p>
          <a:p>
            <a:endParaRPr lang="en-GB" sz="1100" i="1" dirty="0">
              <a:ea typeface="Times New Roman" panose="02020603050405020304" pitchFamily="18" charset="0"/>
              <a:cs typeface="Arial" panose="020B0604020202020204" pitchFamily="34" charset="0"/>
            </a:endParaRPr>
          </a:p>
          <a:p>
            <a:r>
              <a:rPr lang="sq-AL" sz="2200" b="1" dirty="0">
                <a:ea typeface="Times New Roman" panose="02020603050405020304" pitchFamily="18" charset="0"/>
                <a:cs typeface="Arial" panose="020B0604020202020204" pitchFamily="34" charset="0"/>
              </a:rPr>
              <a:t>Përdoren gjithashtu për të treguar llojin specifik të të dhënave:</a:t>
            </a:r>
          </a:p>
          <a:p>
            <a:endParaRPr lang="en-GB" sz="1100" b="1" dirty="0">
              <a:ea typeface="Times New Roman" panose="02020603050405020304" pitchFamily="18" charset="0"/>
              <a:cs typeface="Arial" panose="020B0604020202020204" pitchFamily="34" charset="0"/>
            </a:endParaRPr>
          </a:p>
          <a:p>
            <a:pPr marL="342900" indent="-342900">
              <a:buFont typeface="Arial" panose="020B0604020202020204" pitchFamily="34" charset="0"/>
              <a:buChar char="•"/>
            </a:pPr>
            <a:r>
              <a:rPr lang="sq-AL" sz="2100" b="1" dirty="0" err="1">
                <a:ea typeface="Verdana" panose="020B0604030504040204" pitchFamily="34" charset="0"/>
                <a:cs typeface="Arial" panose="020B0604020202020204" pitchFamily="34" charset="0"/>
              </a:rPr>
              <a:t>cloud</a:t>
            </a:r>
            <a:r>
              <a:rPr lang="sq-AL" sz="2100" b="1" dirty="0">
                <a:ea typeface="Verdana" panose="020B0604030504040204" pitchFamily="34" charset="0"/>
                <a:cs typeface="Arial" panose="020B0604020202020204" pitchFamily="34" charset="0"/>
              </a:rPr>
              <a:t> data </a:t>
            </a:r>
            <a:r>
              <a:rPr lang="sq-AL" sz="2100" dirty="0">
                <a:ea typeface="Verdana" panose="020B0604030504040204" pitchFamily="34" charset="0"/>
                <a:cs typeface="Arial" panose="020B0604020202020204" pitchFamily="34" charset="0"/>
              </a:rPr>
              <a:t>– </a:t>
            </a:r>
            <a:r>
              <a:rPr lang="sq-AL" sz="2100" i="1" dirty="0">
                <a:ea typeface="Verdana" panose="020B0604030504040204" pitchFamily="34" charset="0"/>
                <a:cs typeface="Arial" panose="020B0604020202020204" pitchFamily="34" charset="0"/>
              </a:rPr>
              <a:t>të dhënat e ruajtura shpesh në paketa të ndara nga algoritmi i veçantë i programit në </a:t>
            </a:r>
            <a:r>
              <a:rPr lang="sq-AL" sz="2100" i="1" dirty="0" err="1">
                <a:ea typeface="Verdana" panose="020B0604030504040204" pitchFamily="34" charset="0"/>
                <a:cs typeface="Arial" panose="020B0604020202020204" pitchFamily="34" charset="0"/>
              </a:rPr>
              <a:t>servera</a:t>
            </a:r>
            <a:r>
              <a:rPr lang="sq-AL" sz="2100" i="1" dirty="0">
                <a:ea typeface="Verdana" panose="020B0604030504040204" pitchFamily="34" charset="0"/>
                <a:cs typeface="Arial" panose="020B0604020202020204" pitchFamily="34" charset="0"/>
              </a:rPr>
              <a:t> të dedikuar të instaluar në vende të ndryshme dhe të zhvendosura në përputhje me ngarkesën e programit/sistemit</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54123"/>
            <a:ext cx="4572000" cy="5755422"/>
          </a:xfrm>
          <a:prstGeom prst="rect">
            <a:avLst/>
          </a:prstGeom>
        </p:spPr>
        <p:txBody>
          <a:bodyPr>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Provat elektronike përfshijnë forma të ndryshme të të dhënave kompjuterike:</a:t>
            </a:r>
          </a:p>
          <a:p>
            <a:pPr marL="342900" indent="-342900">
              <a:spcAft>
                <a:spcPts val="0"/>
              </a:spcAft>
              <a:buFont typeface="Wingdings" pitchFamily="2" charset="2"/>
              <a:buChar char="Ø"/>
            </a:pPr>
            <a:endParaRPr lang="en-GB" sz="1100" dirty="0">
              <a:cs typeface="Arial" panose="020B0604020202020204" pitchFamily="34" charset="0"/>
            </a:endParaRPr>
          </a:p>
          <a:p>
            <a:pPr marL="342900" indent="-342900">
              <a:spcAft>
                <a:spcPts val="0"/>
              </a:spcAft>
              <a:buFont typeface="Arial" panose="020B0604020202020204" pitchFamily="34" charset="0"/>
              <a:buChar char="•"/>
            </a:pPr>
            <a:r>
              <a:rPr lang="sq-AL" sz="2200" b="1" dirty="0">
                <a:ea typeface="Times New Roman" panose="02020603050405020304" pitchFamily="18" charset="0"/>
                <a:cs typeface="Arial" panose="020B0604020202020204" pitchFamily="34" charset="0"/>
              </a:rPr>
              <a:t>informacionin e </a:t>
            </a:r>
            <a:r>
              <a:rPr lang="sq-AL" sz="2200" b="1" dirty="0" err="1">
                <a:ea typeface="Times New Roman" panose="02020603050405020304" pitchFamily="18" charset="0"/>
                <a:cs typeface="Arial" panose="020B0604020202020204" pitchFamily="34" charset="0"/>
              </a:rPr>
              <a:t>abonuesit</a:t>
            </a:r>
            <a:r>
              <a:rPr lang="sq-AL" sz="2200" dirty="0">
                <a:ea typeface="Times New Roman" panose="02020603050405020304" pitchFamily="18" charset="0"/>
                <a:cs typeface="Arial" panose="020B0604020202020204" pitchFamily="34" charset="0"/>
              </a:rPr>
              <a:t> - </a:t>
            </a:r>
            <a:r>
              <a:rPr lang="sq-AL" sz="2200" i="1" dirty="0">
                <a:ea typeface="Times New Roman" panose="02020603050405020304" pitchFamily="18" charset="0"/>
                <a:cs typeface="Arial" panose="020B0604020202020204" pitchFamily="34" charset="0"/>
              </a:rPr>
              <a:t>këto janë të dhëna të mbajtura nga një ofrues i shërbimit dhe përfshijnë emrin, adresën dhe detajet e kontaktit të një personi që abonohet në një shërbim telekomunikimi</a:t>
            </a:r>
          </a:p>
          <a:p>
            <a:pPr>
              <a:spcAft>
                <a:spcPts val="0"/>
              </a:spcAft>
            </a:pPr>
            <a:endParaRPr lang="en-GB" sz="1100" i="1" dirty="0">
              <a:ea typeface="Times New Roman" panose="02020603050405020304" pitchFamily="18" charset="0"/>
              <a:cs typeface="Arial" panose="020B0604020202020204" pitchFamily="34" charset="0"/>
            </a:endParaRPr>
          </a:p>
          <a:p>
            <a:pPr marL="342900" indent="-342900">
              <a:spcAft>
                <a:spcPts val="0"/>
              </a:spcAft>
              <a:buFont typeface="Arial" panose="020B0604020202020204" pitchFamily="34" charset="0"/>
              <a:buChar char="•"/>
            </a:pPr>
            <a:r>
              <a:rPr lang="sq-AL" sz="2100" b="1" dirty="0">
                <a:ea typeface="Times New Roman" panose="02020603050405020304" pitchFamily="18" charset="0"/>
                <a:cs typeface="Arial" panose="020B0604020202020204" pitchFamily="34" charset="0"/>
              </a:rPr>
              <a:t>të dhënat e trafikut</a:t>
            </a:r>
            <a:r>
              <a:rPr lang="sq-AL" sz="2100" dirty="0">
                <a:ea typeface="Times New Roman" panose="02020603050405020304" pitchFamily="18" charset="0"/>
                <a:cs typeface="Arial" panose="020B0604020202020204" pitchFamily="34" charset="0"/>
              </a:rPr>
              <a:t> - </a:t>
            </a:r>
            <a:r>
              <a:rPr lang="sq-AL" sz="2100" i="1" dirty="0">
                <a:ea typeface="Times New Roman" panose="02020603050405020304" pitchFamily="18" charset="0"/>
                <a:cs typeface="Arial" panose="020B0604020202020204" pitchFamily="34" charset="0"/>
              </a:rPr>
              <a:t>të dhënat e transmetimit, këto janë të dhëna të kompjuterizuara në lidhje me një komunikim që tregon datën, origjinën, rrugën dhe </a:t>
            </a:r>
            <a:r>
              <a:rPr lang="sq-AL" sz="2100" i="1" dirty="0" err="1">
                <a:ea typeface="Times New Roman" panose="02020603050405020304" pitchFamily="18" charset="0"/>
                <a:cs typeface="Arial" panose="020B0604020202020204" pitchFamily="34" charset="0"/>
              </a:rPr>
              <a:t>destinacionin</a:t>
            </a:r>
            <a:r>
              <a:rPr lang="sq-AL" sz="2100" i="1" dirty="0">
                <a:ea typeface="Times New Roman" panose="02020603050405020304" pitchFamily="18" charset="0"/>
                <a:cs typeface="Arial" panose="020B0604020202020204" pitchFamily="34" charset="0"/>
              </a:rPr>
              <a:t> e një komunikimi </a:t>
            </a:r>
          </a:p>
        </p:txBody>
      </p:sp>
    </p:spTree>
    <p:extLst>
      <p:ext uri="{BB962C8B-B14F-4D97-AF65-F5344CB8AC3E}">
        <p14:creationId xmlns:p14="http://schemas.microsoft.com/office/powerpoint/2010/main" xmlns="" val="4268386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4572000" y="1120348"/>
            <a:ext cx="4572000" cy="3348609"/>
          </a:xfrm>
          <a:prstGeom prst="rect">
            <a:avLst/>
          </a:prstGeom>
        </p:spPr>
        <p:txBody>
          <a:bodyPr>
            <a:spAutoFit/>
          </a:bodyPr>
          <a:lstStyle/>
          <a:p>
            <a:pPr marL="342900" indent="-342900">
              <a:buFont typeface="Arial" panose="020B0604020202020204" pitchFamily="34" charset="0"/>
              <a:buChar char="•"/>
            </a:pPr>
            <a:r>
              <a:rPr lang="sq-AL" sz="2200" b="1" dirty="0"/>
              <a:t>më pak e ndjeshme</a:t>
            </a:r>
            <a:r>
              <a:rPr lang="sq-AL" sz="2200" dirty="0"/>
              <a:t> lidhur me privatësinë sesa të dhënat e trafikut dhe të dhënat e përmbajtjes</a:t>
            </a:r>
          </a:p>
          <a:p>
            <a:pPr marL="342900" indent="-342900">
              <a:buFont typeface="Arial" panose="020B0604020202020204" pitchFamily="34" charset="0"/>
              <a:buChar char="•"/>
            </a:pPr>
            <a:endParaRPr lang="en-US" sz="2200" dirty="0"/>
          </a:p>
          <a:p>
            <a:pPr marL="342900" indent="-342900">
              <a:buFont typeface="Arial" panose="020B0604020202020204" pitchFamily="34" charset="0"/>
              <a:buChar char="•"/>
            </a:pPr>
            <a:r>
              <a:rPr lang="sq-AL" sz="2100" b="1" dirty="0"/>
              <a:t>zakonisht mbahen nga ofruesit e shërbimeve të sektorit privat</a:t>
            </a:r>
            <a:r>
              <a:rPr lang="sq-AL" sz="2100" dirty="0"/>
              <a:t>, të marra përmes urdhrave për paraqitjen e të dhënave</a:t>
            </a:r>
          </a:p>
          <a:p>
            <a:pPr marL="0" indent="0" eaLnBrk="1" hangingPunct="1">
              <a:lnSpc>
                <a:spcPct val="80000"/>
              </a:lnSpc>
              <a:buNone/>
            </a:pPr>
            <a:endParaRPr lang="en-GB" sz="2200" dirty="0"/>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262979"/>
          </a:xfrm>
          <a:prstGeom prst="rect">
            <a:avLst/>
          </a:prstGeom>
        </p:spPr>
        <p:txBody>
          <a:bodyPr>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Më shumë rreth të dhënave për </a:t>
            </a:r>
            <a:r>
              <a:rPr lang="sq-AL" sz="2200" b="1" dirty="0" err="1">
                <a:ea typeface="Times New Roman" panose="02020603050405020304" pitchFamily="18" charset="0"/>
                <a:cs typeface="Arial" panose="020B0604020202020204" pitchFamily="34" charset="0"/>
              </a:rPr>
              <a:t>abonuesin</a:t>
            </a:r>
            <a:r>
              <a:rPr lang="sq-AL" sz="2200" b="1"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1400" dirty="0">
              <a:cs typeface="Arial" panose="020B0604020202020204" pitchFamily="34" charset="0"/>
            </a:endParaRPr>
          </a:p>
          <a:p>
            <a:pPr marL="342900" indent="-342900">
              <a:buFont typeface="Arial" panose="020B0604020202020204" pitchFamily="34" charset="0"/>
              <a:buChar char="•"/>
            </a:pPr>
            <a:r>
              <a:rPr lang="sq-AL" sz="2200" b="1" dirty="0"/>
              <a:t>Informacione në formë të të dhënave kompjuterike</a:t>
            </a:r>
            <a:r>
              <a:rPr lang="sq-AL" sz="2200" dirty="0"/>
              <a:t>/çdo formë tjetër e mbajtur nga një ofrues i shërbimit në lidhje me </a:t>
            </a:r>
            <a:r>
              <a:rPr lang="sq-AL" sz="2200" dirty="0" err="1"/>
              <a:t>abonuesit</a:t>
            </a:r>
            <a:r>
              <a:rPr lang="sq-AL" sz="2200" dirty="0"/>
              <a:t> e shërbimeve të tij (përveç të dhënave të përmbajtjes dhe të dhënave të trafikut)</a:t>
            </a:r>
          </a:p>
          <a:p>
            <a:pPr marL="342900" indent="-342900">
              <a:buFont typeface="Arial" panose="020B0604020202020204" pitchFamily="34" charset="0"/>
              <a:buChar char="•"/>
            </a:pPr>
            <a:endParaRPr lang="en-US" sz="1400" dirty="0"/>
          </a:p>
          <a:p>
            <a:pPr marL="342900" indent="-342900">
              <a:buFont typeface="Arial" panose="020B0604020202020204" pitchFamily="34" charset="0"/>
              <a:buChar char="•"/>
            </a:pPr>
            <a:r>
              <a:rPr lang="sq-AL" sz="2200" b="1" dirty="0"/>
              <a:t>informacionet që më së shpeshti kërkohen </a:t>
            </a:r>
            <a:r>
              <a:rPr lang="sq-AL" sz="2200" dirty="0"/>
              <a:t>në hetimet penale dhe Kërkesat e Ndihmës Juridike të Ndërsjellë</a:t>
            </a:r>
          </a:p>
        </p:txBody>
      </p:sp>
      <p:pic>
        <p:nvPicPr>
          <p:cNvPr id="9" name="Picture 8" descr="A picture containing device&#10;&#10;Description automatically generated">
            <a:extLst>
              <a:ext uri="{FF2B5EF4-FFF2-40B4-BE49-F238E27FC236}">
                <a16:creationId xmlns:a16="http://schemas.microsoft.com/office/drawing/2014/main" xmlns="" id="{5E03EE9D-C303-4C85-9502-0B41916D6004}"/>
              </a:ext>
            </a:extLst>
          </p:cNvPr>
          <p:cNvPicPr>
            <a:picLocks noChangeAspect="1"/>
          </p:cNvPicPr>
          <p:nvPr/>
        </p:nvPicPr>
        <p:blipFill>
          <a:blip r:embed="rId4"/>
          <a:stretch>
            <a:fillRect/>
          </a:stretch>
        </p:blipFill>
        <p:spPr>
          <a:xfrm>
            <a:off x="5133318" y="4200751"/>
            <a:ext cx="3645322" cy="1822661"/>
          </a:xfrm>
          <a:prstGeom prst="rect">
            <a:avLst/>
          </a:prstGeom>
        </p:spPr>
      </p:pic>
    </p:spTree>
    <p:extLst>
      <p:ext uri="{BB962C8B-B14F-4D97-AF65-F5344CB8AC3E}">
        <p14:creationId xmlns:p14="http://schemas.microsoft.com/office/powerpoint/2010/main" xmlns="" val="1320741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q-AL" sz="3200" b="1"/>
              <a:t>Llojet e zakonshme të </a:t>
            </a:r>
          </a:p>
          <a:p>
            <a:pPr algn="r">
              <a:lnSpc>
                <a:spcPct val="80000"/>
              </a:lnSpc>
            </a:pPr>
            <a:r>
              <a:rPr lang="sq-AL" sz="3200" b="1"/>
              <a:t>provave elektronike në NJN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4572000" y="838794"/>
            <a:ext cx="4572000" cy="6118598"/>
          </a:xfrm>
          <a:prstGeom prst="rect">
            <a:avLst/>
          </a:prstGeom>
        </p:spPr>
        <p:txBody>
          <a:bodyPr>
            <a:spAutoFit/>
          </a:bodyPr>
          <a:lstStyle/>
          <a:p>
            <a:pPr marL="342900" indent="-342900">
              <a:buFont typeface="Arial" panose="020B0604020202020204" pitchFamily="34" charset="0"/>
              <a:buChar char="•"/>
            </a:pPr>
            <a:r>
              <a:rPr lang="sq-AL" sz="2200"/>
              <a:t>a.) </a:t>
            </a:r>
            <a:r>
              <a:rPr lang="sq-AL" sz="2200" b="1"/>
              <a:t>lloji i shërbimit të komunikimit</a:t>
            </a:r>
            <a:r>
              <a:rPr lang="sq-AL" sz="2200"/>
              <a:t> të përdorur, dispozitat teknike të marra atje dhe periudha e shërbimit;</a:t>
            </a:r>
          </a:p>
          <a:p>
            <a:pPr marL="342900" indent="-342900">
              <a:buFont typeface="Arial" panose="020B0604020202020204" pitchFamily="34" charset="0"/>
              <a:buChar char="•"/>
            </a:pPr>
            <a:r>
              <a:rPr lang="sq-AL" sz="2200"/>
              <a:t>b.) </a:t>
            </a:r>
            <a:r>
              <a:rPr lang="sq-AL" sz="2200" b="1"/>
              <a:t>identiteti i abonuesit, adresa postare ose gjeografike, numri i telefonit dhe qasja tjetër, informata rreth faturimit dhe pagesës</a:t>
            </a:r>
            <a:r>
              <a:rPr lang="sq-AL" sz="2200"/>
              <a:t>, që sigurohen në bazë të marrëveshjes ose aranzhimit për shërbim;</a:t>
            </a:r>
          </a:p>
          <a:p>
            <a:pPr marL="342900" indent="-342900">
              <a:buFont typeface="Arial" panose="020B0604020202020204" pitchFamily="34" charset="0"/>
              <a:buChar char="•"/>
            </a:pPr>
            <a:r>
              <a:rPr lang="sq-AL" sz="2200"/>
              <a:t>c.) </a:t>
            </a:r>
            <a:r>
              <a:rPr lang="sq-AL" sz="2200" b="1"/>
              <a:t>informata tjera rreth vendit të instalimit të pajisjeve të komunikimit</a:t>
            </a:r>
            <a:r>
              <a:rPr lang="sq-AL" sz="2200"/>
              <a:t>, që sigurohen në bazë të marrëveshjes ose aranzhimit të shërbimit.</a:t>
            </a:r>
          </a:p>
          <a:p>
            <a:pPr marL="0" indent="0" eaLnBrk="1" hangingPunct="1">
              <a:lnSpc>
                <a:spcPct val="80000"/>
              </a:lnSpc>
              <a:buNone/>
            </a:pPr>
            <a:endParaRPr lang="en-GB" sz="2200" dirty="0"/>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94204"/>
            <a:ext cx="4572000" cy="6350898"/>
          </a:xfrm>
          <a:prstGeom prst="rect">
            <a:avLst/>
          </a:prstGeom>
        </p:spPr>
        <p:txBody>
          <a:bodyPr wrap="square">
            <a:spAutoFit/>
          </a:bodyPr>
          <a:lstStyle/>
          <a:p>
            <a:pPr marL="342900" indent="-342900">
              <a:spcAft>
                <a:spcPts val="0"/>
              </a:spcAft>
              <a:buFont typeface="Wingdings" pitchFamily="2" charset="2"/>
              <a:buChar char="Ø"/>
            </a:pPr>
            <a:r>
              <a:rPr lang="sq-AL" sz="2200" b="1" dirty="0">
                <a:ea typeface="Times New Roman" panose="02020603050405020304" pitchFamily="18" charset="0"/>
                <a:cs typeface="Arial" panose="020B0604020202020204" pitchFamily="34" charset="0"/>
              </a:rPr>
              <a:t>Më shumë rreth të dhënave për </a:t>
            </a:r>
            <a:r>
              <a:rPr lang="sq-AL" sz="2200" b="1" dirty="0" err="1">
                <a:ea typeface="Times New Roman" panose="02020603050405020304" pitchFamily="18" charset="0"/>
                <a:cs typeface="Arial" panose="020B0604020202020204" pitchFamily="34" charset="0"/>
              </a:rPr>
              <a:t>abonuesin</a:t>
            </a:r>
            <a:r>
              <a:rPr lang="sq-AL" sz="2200" b="1" dirty="0">
                <a:ea typeface="Times New Roman" panose="02020603050405020304" pitchFamily="18" charset="0"/>
                <a:cs typeface="Arial" panose="020B0604020202020204" pitchFamily="34" charset="0"/>
              </a:rPr>
              <a:t>:</a:t>
            </a:r>
          </a:p>
          <a:p>
            <a:pPr marL="342900" indent="-342900">
              <a:spcAft>
                <a:spcPts val="0"/>
              </a:spcAft>
              <a:buFont typeface="Wingdings" pitchFamily="2" charset="2"/>
              <a:buChar char="Ø"/>
            </a:pPr>
            <a:endParaRPr lang="en-GB" sz="1000" dirty="0">
              <a:cs typeface="Arial" panose="020B0604020202020204" pitchFamily="34" charset="0"/>
            </a:endParaRPr>
          </a:p>
          <a:p>
            <a:pPr marL="342900" indent="-342900" algn="just">
              <a:buFont typeface="Wingdings" pitchFamily="2" charset="2"/>
              <a:buChar char="ü"/>
            </a:pPr>
            <a:r>
              <a:rPr lang="sq-AL" sz="2100" b="1" dirty="0"/>
              <a:t>Konventa kundër krimeve kibernetike (ETS 185), Neni 18, paragrafi 3</a:t>
            </a:r>
            <a:r>
              <a:rPr lang="sq-AL" sz="2100" dirty="0"/>
              <a:t>:</a:t>
            </a:r>
          </a:p>
          <a:p>
            <a:pPr marL="342900" indent="-342900" algn="just">
              <a:buFont typeface="Arial" panose="020B0604020202020204" pitchFamily="34" charset="0"/>
              <a:buChar char="•"/>
            </a:pPr>
            <a:r>
              <a:rPr lang="sq-AL" sz="2100" dirty="0"/>
              <a:t>Për qëllimet e këtij neni “informacion </a:t>
            </a:r>
            <a:r>
              <a:rPr lang="sq-AL" sz="2100" dirty="0" err="1"/>
              <a:t>abonuesi</a:t>
            </a:r>
            <a:r>
              <a:rPr lang="sq-AL" sz="2100" dirty="0"/>
              <a:t>” do të thotë çfarëdo informacion i futur në formën e </a:t>
            </a:r>
            <a:r>
              <a:rPr lang="sq-AL" sz="2100" b="1" dirty="0"/>
              <a:t>të dhënave kompjuterike</a:t>
            </a:r>
            <a:r>
              <a:rPr lang="sq-AL" sz="2100" dirty="0"/>
              <a:t> apo </a:t>
            </a:r>
            <a:r>
              <a:rPr lang="sq-AL" sz="2100" b="1" dirty="0"/>
              <a:t>çfarëdo forme tjetër</a:t>
            </a:r>
            <a:r>
              <a:rPr lang="sq-AL" sz="2100" dirty="0"/>
              <a:t>, që mbahen nga dhënësi i shërbimit, që kanë të bëjnë me </a:t>
            </a:r>
            <a:r>
              <a:rPr lang="sq-AL" sz="2100" dirty="0" err="1"/>
              <a:t>abonuesit</a:t>
            </a:r>
            <a:r>
              <a:rPr lang="sq-AL" sz="2100" dirty="0"/>
              <a:t> e shërbimeve të tij, </a:t>
            </a:r>
            <a:r>
              <a:rPr lang="sq-AL" sz="2100" b="1" dirty="0"/>
              <a:t>të ndryshme nga të dhënat e trafikut ose të përmbajtjes</a:t>
            </a:r>
            <a:r>
              <a:rPr lang="sq-AL" sz="2100" dirty="0"/>
              <a:t>, nëpërmjet të cilave mund të vërtetohet:</a:t>
            </a:r>
          </a:p>
          <a:p>
            <a:pPr marL="0" indent="0" algn="just">
              <a:buNone/>
            </a:pPr>
            <a:endParaRPr lang="en-US" sz="2200" dirty="0"/>
          </a:p>
        </p:txBody>
      </p:sp>
    </p:spTree>
    <p:extLst>
      <p:ext uri="{BB962C8B-B14F-4D97-AF65-F5344CB8AC3E}">
        <p14:creationId xmlns:p14="http://schemas.microsoft.com/office/powerpoint/2010/main" xmlns="" val="40404516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18465</TotalTime>
  <Words>6349</Words>
  <Application>Microsoft Office PowerPoint</Application>
  <PresentationFormat>On-screen Show (4:3)</PresentationFormat>
  <Paragraphs>699</Paragraphs>
  <Slides>47</Slides>
  <Notes>42</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Windows User</cp:lastModifiedBy>
  <cp:revision>352</cp:revision>
  <dcterms:created xsi:type="dcterms:W3CDTF">2012-01-25T15:22:10Z</dcterms:created>
  <dcterms:modified xsi:type="dcterms:W3CDTF">2021-04-26T23:33:41Z</dcterms:modified>
</cp:coreProperties>
</file>